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45"/>
  </p:notesMasterIdLst>
  <p:sldIdLst>
    <p:sldId id="256" r:id="rId6"/>
    <p:sldId id="329" r:id="rId7"/>
    <p:sldId id="316" r:id="rId8"/>
    <p:sldId id="260" r:id="rId9"/>
    <p:sldId id="261" r:id="rId10"/>
    <p:sldId id="333" r:id="rId11"/>
    <p:sldId id="279" r:id="rId12"/>
    <p:sldId id="278" r:id="rId13"/>
    <p:sldId id="339" r:id="rId14"/>
    <p:sldId id="318" r:id="rId15"/>
    <p:sldId id="294" r:id="rId16"/>
    <p:sldId id="311" r:id="rId17"/>
    <p:sldId id="319" r:id="rId18"/>
    <p:sldId id="312" r:id="rId19"/>
    <p:sldId id="286" r:id="rId20"/>
    <p:sldId id="287" r:id="rId21"/>
    <p:sldId id="321" r:id="rId22"/>
    <p:sldId id="284" r:id="rId23"/>
    <p:sldId id="323" r:id="rId24"/>
    <p:sldId id="335" r:id="rId25"/>
    <p:sldId id="332" r:id="rId26"/>
    <p:sldId id="309" r:id="rId27"/>
    <p:sldId id="334" r:id="rId28"/>
    <p:sldId id="320" r:id="rId29"/>
    <p:sldId id="325" r:id="rId30"/>
    <p:sldId id="307" r:id="rId31"/>
    <p:sldId id="306" r:id="rId32"/>
    <p:sldId id="326" r:id="rId33"/>
    <p:sldId id="336" r:id="rId34"/>
    <p:sldId id="337" r:id="rId35"/>
    <p:sldId id="338" r:id="rId36"/>
    <p:sldId id="310" r:id="rId37"/>
    <p:sldId id="299" r:id="rId38"/>
    <p:sldId id="289" r:id="rId39"/>
    <p:sldId id="313" r:id="rId40"/>
    <p:sldId id="268" r:id="rId41"/>
    <p:sldId id="269" r:id="rId42"/>
    <p:sldId id="296" r:id="rId43"/>
    <p:sldId id="275"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24" autoAdjust="0"/>
  </p:normalViewPr>
  <p:slideViewPr>
    <p:cSldViewPr snapToGrid="0" snapToObjects="1">
      <p:cViewPr varScale="1">
        <p:scale>
          <a:sx n="93" d="100"/>
          <a:sy n="93" d="100"/>
        </p:scale>
        <p:origin x="274" y="82"/>
      </p:cViewPr>
      <p:guideLst/>
    </p:cSldViewPr>
  </p:slideViewPr>
  <p:outlineViewPr>
    <p:cViewPr>
      <p:scale>
        <a:sx n="33" d="100"/>
        <a:sy n="33" d="100"/>
      </p:scale>
      <p:origin x="0" y="-26064"/>
    </p:cViewPr>
  </p:outlineViewPr>
  <p:notesTextViewPr>
    <p:cViewPr>
      <p:scale>
        <a:sx n="1" d="1"/>
        <a:sy n="1" d="1"/>
      </p:scale>
      <p:origin x="0" y="0"/>
    </p:cViewPr>
  </p:notesTextViewPr>
  <p:sorterViewPr>
    <p:cViewPr varScale="1">
      <p:scale>
        <a:sx n="1" d="1"/>
        <a:sy n="1" d="1"/>
      </p:scale>
      <p:origin x="0" y="-465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diagrams/_rels/data4.xml.rels><?xml version="1.0" encoding="UTF-8" standalone="yes"?>
<Relationships xmlns="http://schemas.openxmlformats.org/package/2006/relationships"><Relationship Id="rId1" Type="http://schemas.openxmlformats.org/officeDocument/2006/relationships/hyperlink" Target="mailto:costofcare@westsussex.gov.uk"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6.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1" Type="http://schemas.openxmlformats.org/officeDocument/2006/relationships/hyperlink" Target="mailto:costofcare@westsussex.gov.uk"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5CCCA-EBB9-489A-A2B1-BB8C65745E6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8832E01-E3E6-402F-BCE7-6E1A49AB8C3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600" dirty="0"/>
        </a:p>
        <a:p>
          <a:pPr marL="0" marR="0" lvl="0" indent="0" defTabSz="914400" eaLnBrk="1" fontAlgn="auto" latinLnBrk="0" hangingPunct="1">
            <a:lnSpc>
              <a:spcPct val="100000"/>
            </a:lnSpc>
            <a:spcBef>
              <a:spcPts val="0"/>
            </a:spcBef>
            <a:spcAft>
              <a:spcPts val="0"/>
            </a:spcAft>
            <a:buClrTx/>
            <a:buSzTx/>
            <a:buFontTx/>
            <a:buNone/>
            <a:tabLst/>
            <a:defRPr/>
          </a:pPr>
          <a:r>
            <a:rPr lang="en-GB" sz="1600" dirty="0"/>
            <a:t>It’s an evidence-based approach where providers share the costs they face in delivering home care &amp; residential or nursing care</a:t>
          </a:r>
        </a:p>
        <a:p>
          <a:pPr marL="0" marR="0" lvl="0" indent="0" defTabSz="914400" eaLnBrk="1" fontAlgn="auto" latinLnBrk="0" hangingPunct="1">
            <a:lnSpc>
              <a:spcPct val="100000"/>
            </a:lnSpc>
            <a:spcBef>
              <a:spcPts val="0"/>
            </a:spcBef>
            <a:spcAft>
              <a:spcPts val="0"/>
            </a:spcAft>
            <a:buClrTx/>
            <a:buSzTx/>
            <a:buFontTx/>
            <a:buNone/>
            <a:tabLst/>
            <a:defRPr/>
          </a:pPr>
          <a:endParaRPr lang="en-GB" sz="1600" dirty="0"/>
        </a:p>
        <a:p>
          <a:pPr marL="0" marR="0" lvl="0" indent="0" defTabSz="914400" eaLnBrk="1" fontAlgn="auto" latinLnBrk="0" hangingPunct="1">
            <a:lnSpc>
              <a:spcPct val="100000"/>
            </a:lnSpc>
            <a:spcBef>
              <a:spcPts val="0"/>
            </a:spcBef>
            <a:spcAft>
              <a:spcPts val="0"/>
            </a:spcAft>
            <a:buClrTx/>
            <a:buSzTx/>
            <a:buFontTx/>
            <a:buNone/>
            <a:tabLst/>
            <a:defRPr/>
          </a:pPr>
          <a:r>
            <a:rPr lang="en-GB" sz="1600" dirty="0"/>
            <a:t>It recognises the real cost pressures facing providers as well as the reasonable returns needed from operations and capital</a:t>
          </a:r>
        </a:p>
        <a:p>
          <a:pPr marL="0" marR="0" lvl="0" indent="0" defTabSz="914400" eaLnBrk="1" fontAlgn="auto" latinLnBrk="0" hangingPunct="1">
            <a:lnSpc>
              <a:spcPct val="100000"/>
            </a:lnSpc>
            <a:spcBef>
              <a:spcPts val="0"/>
            </a:spcBef>
            <a:spcAft>
              <a:spcPts val="0"/>
            </a:spcAft>
            <a:buClrTx/>
            <a:buSzTx/>
            <a:buFontTx/>
            <a:buNone/>
            <a:tabLst/>
            <a:defRPr/>
          </a:pPr>
          <a:endParaRPr lang="en-US" sz="1600" dirty="0"/>
        </a:p>
        <a:p>
          <a:pPr marL="0" marR="0" lvl="0" indent="0" defTabSz="488950" eaLnBrk="1" fontAlgn="auto" latinLnBrk="0" hangingPunct="1">
            <a:lnSpc>
              <a:spcPct val="90000"/>
            </a:lnSpc>
            <a:spcBef>
              <a:spcPct val="0"/>
            </a:spcBef>
            <a:spcAft>
              <a:spcPct val="35000"/>
            </a:spcAft>
            <a:buClrTx/>
            <a:buSzTx/>
            <a:buFontTx/>
            <a:buNone/>
            <a:tabLst/>
            <a:defRPr/>
          </a:pPr>
          <a:r>
            <a:rPr lang="en-GB" sz="1600" dirty="0"/>
            <a:t>It uses cost tools that have been developed in consultation with providers and LAs which ensure a consistent and a balanced approach to establishing a fair cost. We will be using the ARCC Dom Care Tool – see slides below for more details and links to access the tool.</a:t>
          </a:r>
        </a:p>
        <a:p>
          <a:pPr marL="0" lvl="0" defTabSz="488950">
            <a:lnSpc>
              <a:spcPct val="90000"/>
            </a:lnSpc>
            <a:spcBef>
              <a:spcPct val="0"/>
            </a:spcBef>
            <a:spcAft>
              <a:spcPct val="35000"/>
            </a:spcAft>
            <a:buNone/>
          </a:pPr>
          <a:endParaRPr lang="en-US" sz="1000" dirty="0"/>
        </a:p>
      </dgm:t>
    </dgm:pt>
    <dgm:pt modelId="{52301BE8-437B-48E0-AE30-DD3E70162301}" type="parTrans" cxnId="{8B8270F6-A2B4-4B46-90C8-F9B66F4BEED0}">
      <dgm:prSet/>
      <dgm:spPr/>
      <dgm:t>
        <a:bodyPr/>
        <a:lstStyle/>
        <a:p>
          <a:endParaRPr lang="en-US"/>
        </a:p>
      </dgm:t>
    </dgm:pt>
    <dgm:pt modelId="{0454CB65-795E-4704-91FA-BC862FF5B51E}" type="sibTrans" cxnId="{8B8270F6-A2B4-4B46-90C8-F9B66F4BEED0}">
      <dgm:prSet/>
      <dgm:spPr/>
      <dgm:t>
        <a:bodyPr/>
        <a:lstStyle/>
        <a:p>
          <a:endParaRPr lang="en-US"/>
        </a:p>
      </dgm:t>
    </dgm:pt>
    <dgm:pt modelId="{9B02FCFD-FB08-4DD8-AEBA-42D72D7FAB76}">
      <dgm:prSet custT="1"/>
      <dgm:spPr/>
      <dgm:t>
        <a:bodyPr/>
        <a:lstStyle/>
        <a:p>
          <a:r>
            <a:rPr lang="en-GB" sz="1800" dirty="0"/>
            <a:t>The upper quartile, median and lower quartile costs in each of the markets are submitted to govt, with the median referred to as the Fair Cost of Care </a:t>
          </a:r>
        </a:p>
        <a:p>
          <a:endParaRPr lang="en-GB" sz="1800" dirty="0"/>
        </a:p>
        <a:p>
          <a:pPr>
            <a:buNone/>
          </a:pPr>
          <a:r>
            <a:rPr lang="en-GB" sz="1800" dirty="0"/>
            <a:t>Each LA develops a plan to look at the impact of market changes over the next 3 years and how to make local markets more sustainable</a:t>
          </a:r>
        </a:p>
        <a:p>
          <a:pPr marL="0" lvl="0" defTabSz="488950">
            <a:lnSpc>
              <a:spcPct val="90000"/>
            </a:lnSpc>
            <a:spcBef>
              <a:spcPct val="0"/>
            </a:spcBef>
            <a:spcAft>
              <a:spcPct val="35000"/>
            </a:spcAft>
            <a:buNone/>
          </a:pPr>
          <a:endParaRPr lang="en-US" sz="500" dirty="0"/>
        </a:p>
      </dgm:t>
    </dgm:pt>
    <dgm:pt modelId="{12FFAE6E-38F9-4BBC-94E2-6D2578EC6118}" type="parTrans" cxnId="{AB4D3F5F-A3F0-4911-8405-13D422C25C9D}">
      <dgm:prSet/>
      <dgm:spPr/>
      <dgm:t>
        <a:bodyPr/>
        <a:lstStyle/>
        <a:p>
          <a:endParaRPr lang="en-US"/>
        </a:p>
      </dgm:t>
    </dgm:pt>
    <dgm:pt modelId="{2FBD3527-8ED3-4471-9BA5-13285EDBA2BE}" type="sibTrans" cxnId="{AB4D3F5F-A3F0-4911-8405-13D422C25C9D}">
      <dgm:prSet/>
      <dgm:spPr/>
      <dgm:t>
        <a:bodyPr/>
        <a:lstStyle/>
        <a:p>
          <a:endParaRPr lang="en-US"/>
        </a:p>
      </dgm:t>
    </dgm:pt>
    <dgm:pt modelId="{A68E70C0-304A-4606-97FE-C462E4746535}">
      <dgm:prSet custT="1"/>
      <dgm:spPr/>
      <dgm:t>
        <a:bodyPr/>
        <a:lstStyle/>
        <a:p>
          <a:endParaRPr lang="en-GB" sz="500" dirty="0"/>
        </a:p>
        <a:p>
          <a:pPr>
            <a:buNone/>
          </a:pPr>
          <a:r>
            <a:rPr lang="en-GB" sz="1600" dirty="0"/>
            <a:t>LAs will also have to set out by February 2023 how they will move towards the fair cost of care.</a:t>
          </a:r>
          <a:endParaRPr lang="en-US" sz="1600" dirty="0"/>
        </a:p>
      </dgm:t>
    </dgm:pt>
    <dgm:pt modelId="{9A4B3100-47F3-4AB5-899A-9D25CF11366F}" type="parTrans" cxnId="{1E1C521B-BA55-4414-B782-2E68550C0780}">
      <dgm:prSet/>
      <dgm:spPr/>
      <dgm:t>
        <a:bodyPr/>
        <a:lstStyle/>
        <a:p>
          <a:endParaRPr lang="en-US"/>
        </a:p>
      </dgm:t>
    </dgm:pt>
    <dgm:pt modelId="{ADB1F093-6DA9-4E75-91AE-736720ACD001}" type="sibTrans" cxnId="{1E1C521B-BA55-4414-B782-2E68550C0780}">
      <dgm:prSet/>
      <dgm:spPr/>
      <dgm:t>
        <a:bodyPr/>
        <a:lstStyle/>
        <a:p>
          <a:endParaRPr lang="en-US"/>
        </a:p>
      </dgm:t>
    </dgm:pt>
    <dgm:pt modelId="{5C0FF0E3-52B4-4454-8029-21BE8CEC4D3F}" type="pres">
      <dgm:prSet presAssocID="{B075CCCA-EBB9-489A-A2B1-BB8C65745E6C}" presName="linear" presStyleCnt="0">
        <dgm:presLayoutVars>
          <dgm:animLvl val="lvl"/>
          <dgm:resizeHandles val="exact"/>
        </dgm:presLayoutVars>
      </dgm:prSet>
      <dgm:spPr/>
    </dgm:pt>
    <dgm:pt modelId="{A5749F49-2FEF-423B-8088-140C9D6BE405}" type="pres">
      <dgm:prSet presAssocID="{C8832E01-E3E6-402F-BCE7-6E1A49AB8C35}" presName="parentText" presStyleLbl="node1" presStyleIdx="0" presStyleCnt="3">
        <dgm:presLayoutVars>
          <dgm:chMax val="0"/>
          <dgm:bulletEnabled val="1"/>
        </dgm:presLayoutVars>
      </dgm:prSet>
      <dgm:spPr/>
    </dgm:pt>
    <dgm:pt modelId="{F4B189C9-6BC6-44DB-B6D1-53E19BD1E2C2}" type="pres">
      <dgm:prSet presAssocID="{0454CB65-795E-4704-91FA-BC862FF5B51E}" presName="spacer" presStyleCnt="0"/>
      <dgm:spPr/>
    </dgm:pt>
    <dgm:pt modelId="{F3B392A6-1601-4679-A9FA-D6CCA5E4FEDB}" type="pres">
      <dgm:prSet presAssocID="{9B02FCFD-FB08-4DD8-AEBA-42D72D7FAB76}" presName="parentText" presStyleLbl="node1" presStyleIdx="1" presStyleCnt="3" custLinFactNeighborX="-273" custLinFactNeighborY="-26198">
        <dgm:presLayoutVars>
          <dgm:chMax val="0"/>
          <dgm:bulletEnabled val="1"/>
        </dgm:presLayoutVars>
      </dgm:prSet>
      <dgm:spPr/>
    </dgm:pt>
    <dgm:pt modelId="{D2702A38-844F-4AD6-8F12-713339640265}" type="pres">
      <dgm:prSet presAssocID="{2FBD3527-8ED3-4471-9BA5-13285EDBA2BE}" presName="spacer" presStyleCnt="0"/>
      <dgm:spPr/>
    </dgm:pt>
    <dgm:pt modelId="{91E7C36C-513E-4F38-AC7D-A928F72797A7}" type="pres">
      <dgm:prSet presAssocID="{A68E70C0-304A-4606-97FE-C462E4746535}" presName="parentText" presStyleLbl="node1" presStyleIdx="2" presStyleCnt="3" custScaleY="44529" custLinFactNeighborY="32573">
        <dgm:presLayoutVars>
          <dgm:chMax val="0"/>
          <dgm:bulletEnabled val="1"/>
        </dgm:presLayoutVars>
      </dgm:prSet>
      <dgm:spPr/>
    </dgm:pt>
  </dgm:ptLst>
  <dgm:cxnLst>
    <dgm:cxn modelId="{1E1C521B-BA55-4414-B782-2E68550C0780}" srcId="{B075CCCA-EBB9-489A-A2B1-BB8C65745E6C}" destId="{A68E70C0-304A-4606-97FE-C462E4746535}" srcOrd="2" destOrd="0" parTransId="{9A4B3100-47F3-4AB5-899A-9D25CF11366F}" sibTransId="{ADB1F093-6DA9-4E75-91AE-736720ACD001}"/>
    <dgm:cxn modelId="{AB4D3F5F-A3F0-4911-8405-13D422C25C9D}" srcId="{B075CCCA-EBB9-489A-A2B1-BB8C65745E6C}" destId="{9B02FCFD-FB08-4DD8-AEBA-42D72D7FAB76}" srcOrd="1" destOrd="0" parTransId="{12FFAE6E-38F9-4BBC-94E2-6D2578EC6118}" sibTransId="{2FBD3527-8ED3-4471-9BA5-13285EDBA2BE}"/>
    <dgm:cxn modelId="{9F5E8169-DB68-4B33-9BB5-D91636E81C03}" type="presOf" srcId="{A68E70C0-304A-4606-97FE-C462E4746535}" destId="{91E7C36C-513E-4F38-AC7D-A928F72797A7}" srcOrd="0" destOrd="0" presId="urn:microsoft.com/office/officeart/2005/8/layout/vList2"/>
    <dgm:cxn modelId="{A5271297-F490-4A12-B45D-234444720384}" type="presOf" srcId="{C8832E01-E3E6-402F-BCE7-6E1A49AB8C35}" destId="{A5749F49-2FEF-423B-8088-140C9D6BE405}" srcOrd="0" destOrd="0" presId="urn:microsoft.com/office/officeart/2005/8/layout/vList2"/>
    <dgm:cxn modelId="{DEE7D0E5-A6CF-4B0F-9F7A-CEAC1456E86F}" type="presOf" srcId="{B075CCCA-EBB9-489A-A2B1-BB8C65745E6C}" destId="{5C0FF0E3-52B4-4454-8029-21BE8CEC4D3F}" srcOrd="0" destOrd="0" presId="urn:microsoft.com/office/officeart/2005/8/layout/vList2"/>
    <dgm:cxn modelId="{8B8270F6-A2B4-4B46-90C8-F9B66F4BEED0}" srcId="{B075CCCA-EBB9-489A-A2B1-BB8C65745E6C}" destId="{C8832E01-E3E6-402F-BCE7-6E1A49AB8C35}" srcOrd="0" destOrd="0" parTransId="{52301BE8-437B-48E0-AE30-DD3E70162301}" sibTransId="{0454CB65-795E-4704-91FA-BC862FF5B51E}"/>
    <dgm:cxn modelId="{CB7D8FFC-0094-4255-B3BB-1E76999FF799}" type="presOf" srcId="{9B02FCFD-FB08-4DD8-AEBA-42D72D7FAB76}" destId="{F3B392A6-1601-4679-A9FA-D6CCA5E4FEDB}" srcOrd="0" destOrd="0" presId="urn:microsoft.com/office/officeart/2005/8/layout/vList2"/>
    <dgm:cxn modelId="{39535E2C-593B-4D57-8142-4E1DA1792B16}" type="presParOf" srcId="{5C0FF0E3-52B4-4454-8029-21BE8CEC4D3F}" destId="{A5749F49-2FEF-423B-8088-140C9D6BE405}" srcOrd="0" destOrd="0" presId="urn:microsoft.com/office/officeart/2005/8/layout/vList2"/>
    <dgm:cxn modelId="{4AE21F7B-4545-4655-9E26-26B71FEBB2AA}" type="presParOf" srcId="{5C0FF0E3-52B4-4454-8029-21BE8CEC4D3F}" destId="{F4B189C9-6BC6-44DB-B6D1-53E19BD1E2C2}" srcOrd="1" destOrd="0" presId="urn:microsoft.com/office/officeart/2005/8/layout/vList2"/>
    <dgm:cxn modelId="{926661C1-E7DF-4692-8350-CDB1BE7B2118}" type="presParOf" srcId="{5C0FF0E3-52B4-4454-8029-21BE8CEC4D3F}" destId="{F3B392A6-1601-4679-A9FA-D6CCA5E4FEDB}" srcOrd="2" destOrd="0" presId="urn:microsoft.com/office/officeart/2005/8/layout/vList2"/>
    <dgm:cxn modelId="{0895F5FA-4538-4658-BA6A-E8C16D2E9565}" type="presParOf" srcId="{5C0FF0E3-52B4-4454-8029-21BE8CEC4D3F}" destId="{D2702A38-844F-4AD6-8F12-713339640265}" srcOrd="3" destOrd="0" presId="urn:microsoft.com/office/officeart/2005/8/layout/vList2"/>
    <dgm:cxn modelId="{E5857359-7EE3-47BF-A45D-D33D6E010039}" type="presParOf" srcId="{5C0FF0E3-52B4-4454-8029-21BE8CEC4D3F}" destId="{91E7C36C-513E-4F38-AC7D-A928F72797A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258DB3-CBFC-429F-AF04-63A8603FDA64}"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E0EB33A7-0054-4AFC-8ECD-4ACE197E9EB6}" type="pres">
      <dgm:prSet presAssocID="{DF258DB3-CBFC-429F-AF04-63A8603FDA64}" presName="Name0" presStyleCnt="0">
        <dgm:presLayoutVars>
          <dgm:dir/>
          <dgm:animLvl val="lvl"/>
          <dgm:resizeHandles val="exact"/>
        </dgm:presLayoutVars>
      </dgm:prSet>
      <dgm:spPr/>
    </dgm:pt>
  </dgm:ptLst>
  <dgm:cxnLst>
    <dgm:cxn modelId="{ED0C8B24-3860-4995-ACDF-BA3E6DD0D31B}" type="presOf" srcId="{DF258DB3-CBFC-429F-AF04-63A8603FDA64}" destId="{E0EB33A7-0054-4AFC-8ECD-4ACE197E9EB6}"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A1B717-C971-47A2-9A80-87E9EDD1481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0B403BE-4917-40E1-BB30-EF735D4CDFDB}">
      <dgm:prSet/>
      <dgm:spPr/>
      <dgm:t>
        <a:bodyPr/>
        <a:lstStyle/>
        <a:p>
          <a:r>
            <a:rPr lang="en-GB"/>
            <a:t>Residential and nursing homes (+65) across England</a:t>
          </a:r>
          <a:endParaRPr lang="en-US"/>
        </a:p>
      </dgm:t>
    </dgm:pt>
    <dgm:pt modelId="{FC18C32F-907F-44D0-94CF-FB0616DAC7CB}" type="parTrans" cxnId="{C2E5EC8C-97C5-4D98-96A2-11C093733271}">
      <dgm:prSet/>
      <dgm:spPr/>
      <dgm:t>
        <a:bodyPr/>
        <a:lstStyle/>
        <a:p>
          <a:endParaRPr lang="en-US"/>
        </a:p>
      </dgm:t>
    </dgm:pt>
    <dgm:pt modelId="{2FA7F664-74EB-4B8E-9B20-C244FD538C72}" type="sibTrans" cxnId="{C2E5EC8C-97C5-4D98-96A2-11C093733271}">
      <dgm:prSet/>
      <dgm:spPr/>
      <dgm:t>
        <a:bodyPr/>
        <a:lstStyle/>
        <a:p>
          <a:endParaRPr lang="en-US"/>
        </a:p>
      </dgm:t>
    </dgm:pt>
    <dgm:pt modelId="{E26B4509-BA5F-4CAB-91D3-2C9CF3DC0CD7}" type="pres">
      <dgm:prSet presAssocID="{88A1B717-C971-47A2-9A80-87E9EDD1481F}" presName="linear" presStyleCnt="0">
        <dgm:presLayoutVars>
          <dgm:animLvl val="lvl"/>
          <dgm:resizeHandles val="exact"/>
        </dgm:presLayoutVars>
      </dgm:prSet>
      <dgm:spPr/>
    </dgm:pt>
    <dgm:pt modelId="{D7B7B0DB-0DCC-430F-AE37-F2E0DE69B6C8}" type="pres">
      <dgm:prSet presAssocID="{50B403BE-4917-40E1-BB30-EF735D4CDFDB}" presName="parentText" presStyleLbl="node1" presStyleIdx="0" presStyleCnt="1">
        <dgm:presLayoutVars>
          <dgm:chMax val="0"/>
          <dgm:bulletEnabled val="1"/>
        </dgm:presLayoutVars>
      </dgm:prSet>
      <dgm:spPr/>
    </dgm:pt>
  </dgm:ptLst>
  <dgm:cxnLst>
    <dgm:cxn modelId="{17012C39-AB86-4839-BE15-D3B6E70ACB9B}" type="presOf" srcId="{88A1B717-C971-47A2-9A80-87E9EDD1481F}" destId="{E26B4509-BA5F-4CAB-91D3-2C9CF3DC0CD7}" srcOrd="0" destOrd="0" presId="urn:microsoft.com/office/officeart/2005/8/layout/vList2"/>
    <dgm:cxn modelId="{C2E5EC8C-97C5-4D98-96A2-11C093733271}" srcId="{88A1B717-C971-47A2-9A80-87E9EDD1481F}" destId="{50B403BE-4917-40E1-BB30-EF735D4CDFDB}" srcOrd="0" destOrd="0" parTransId="{FC18C32F-907F-44D0-94CF-FB0616DAC7CB}" sibTransId="{2FA7F664-74EB-4B8E-9B20-C244FD538C72}"/>
    <dgm:cxn modelId="{99DF03FC-DACA-4E9D-88EE-0F02C4A36C61}" type="presOf" srcId="{50B403BE-4917-40E1-BB30-EF735D4CDFDB}" destId="{D7B7B0DB-0DCC-430F-AE37-F2E0DE69B6C8}" srcOrd="0" destOrd="0" presId="urn:microsoft.com/office/officeart/2005/8/layout/vList2"/>
    <dgm:cxn modelId="{68B9C2F3-4B1A-43DB-A290-57F981843DED}" type="presParOf" srcId="{E26B4509-BA5F-4CAB-91D3-2C9CF3DC0CD7}" destId="{D7B7B0DB-0DCC-430F-AE37-F2E0DE69B6C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4AFD6D-A56B-469B-9CE9-A1EED273DF3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F92CF07-B612-40E9-8CDE-26D32CDD0CE6}">
      <dgm:prSet/>
      <dgm:spPr/>
      <dgm:t>
        <a:bodyPr/>
        <a:lstStyle/>
        <a:p>
          <a:r>
            <a:rPr lang="en-GB" b="1" dirty="0"/>
            <a:t>Supported living is out of scope</a:t>
          </a:r>
          <a:endParaRPr lang="en-US" b="1" dirty="0"/>
        </a:p>
      </dgm:t>
    </dgm:pt>
    <dgm:pt modelId="{8EAE58B5-CFB2-4BAA-96D8-15BE364CD92B}" type="parTrans" cxnId="{8C888831-2D6B-4C04-9B9C-A3285EE31A70}">
      <dgm:prSet/>
      <dgm:spPr/>
      <dgm:t>
        <a:bodyPr/>
        <a:lstStyle/>
        <a:p>
          <a:endParaRPr lang="en-US"/>
        </a:p>
      </dgm:t>
    </dgm:pt>
    <dgm:pt modelId="{A9C62542-38C3-4717-B973-6099FF7992AF}" type="sibTrans" cxnId="{8C888831-2D6B-4C04-9B9C-A3285EE31A70}">
      <dgm:prSet/>
      <dgm:spPr/>
      <dgm:t>
        <a:bodyPr/>
        <a:lstStyle/>
        <a:p>
          <a:endParaRPr lang="en-US"/>
        </a:p>
      </dgm:t>
    </dgm:pt>
    <dgm:pt modelId="{D0C5535F-1B2F-49CF-BCF2-76842E3EB50E}">
      <dgm:prSet/>
      <dgm:spPr/>
      <dgm:t>
        <a:bodyPr/>
        <a:lstStyle/>
        <a:p>
          <a:r>
            <a:rPr lang="en-GB" b="1" dirty="0"/>
            <a:t>Extra care is out of scope </a:t>
          </a:r>
          <a:r>
            <a:rPr lang="en-GB" dirty="0"/>
            <a:t>– although if you are a </a:t>
          </a:r>
          <a:r>
            <a:rPr lang="en-GB" dirty="0" err="1"/>
            <a:t>dom</a:t>
          </a:r>
          <a:r>
            <a:rPr lang="en-GB" dirty="0"/>
            <a:t> care service working in the community and </a:t>
          </a:r>
          <a:r>
            <a:rPr lang="en-GB" b="1" dirty="0"/>
            <a:t>also</a:t>
          </a:r>
          <a:r>
            <a:rPr lang="en-GB" dirty="0"/>
            <a:t> provide services within an extra care scheme, all of these services </a:t>
          </a:r>
          <a:r>
            <a:rPr lang="en-GB" b="1" dirty="0"/>
            <a:t>are</a:t>
          </a:r>
          <a:r>
            <a:rPr lang="en-GB" dirty="0"/>
            <a:t> within scope</a:t>
          </a:r>
          <a:endParaRPr lang="en-US" dirty="0"/>
        </a:p>
      </dgm:t>
    </dgm:pt>
    <dgm:pt modelId="{468EF266-14FF-42BB-85D2-7CE69A4A0B68}" type="parTrans" cxnId="{FA7CB010-E096-47FD-A64E-65699EA4F3CD}">
      <dgm:prSet/>
      <dgm:spPr/>
      <dgm:t>
        <a:bodyPr/>
        <a:lstStyle/>
        <a:p>
          <a:endParaRPr lang="en-US"/>
        </a:p>
      </dgm:t>
    </dgm:pt>
    <dgm:pt modelId="{05B00B05-1525-4302-B490-CC36BB2340C5}" type="sibTrans" cxnId="{FA7CB010-E096-47FD-A64E-65699EA4F3CD}">
      <dgm:prSet/>
      <dgm:spPr/>
      <dgm:t>
        <a:bodyPr/>
        <a:lstStyle/>
        <a:p>
          <a:endParaRPr lang="en-US"/>
        </a:p>
      </dgm:t>
    </dgm:pt>
    <dgm:pt modelId="{81EEA6D4-CE86-43F8-A883-7F9B63F42816}">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Check out the official guidance on the next page which helps to define what’s in and what’s out of scope……</a:t>
          </a:r>
          <a:endParaRPr lang="en-US" dirty="0"/>
        </a:p>
        <a:p>
          <a:pPr marL="0" lvl="0" defTabSz="1022350">
            <a:lnSpc>
              <a:spcPct val="90000"/>
            </a:lnSpc>
            <a:spcBef>
              <a:spcPct val="0"/>
            </a:spcBef>
            <a:spcAft>
              <a:spcPct val="35000"/>
            </a:spcAft>
            <a:buNone/>
          </a:pPr>
          <a:r>
            <a:rPr lang="en-GB" dirty="0"/>
            <a:t>If in doubt, contact us on </a:t>
          </a:r>
          <a:r>
            <a:rPr lang="en-GB" dirty="0">
              <a:hlinkClick xmlns:r="http://schemas.openxmlformats.org/officeDocument/2006/relationships" r:id="rId1"/>
            </a:rPr>
            <a:t>costofcare@westsussex.gov.uk</a:t>
          </a:r>
          <a:endParaRPr lang="en-GB" dirty="0"/>
        </a:p>
        <a:p>
          <a:pPr marL="0" lvl="0" defTabSz="1022350">
            <a:lnSpc>
              <a:spcPct val="90000"/>
            </a:lnSpc>
            <a:spcBef>
              <a:spcPct val="0"/>
            </a:spcBef>
            <a:spcAft>
              <a:spcPct val="35000"/>
            </a:spcAft>
            <a:buNone/>
          </a:pPr>
          <a:endParaRPr lang="en-GB" dirty="0"/>
        </a:p>
      </dgm:t>
    </dgm:pt>
    <dgm:pt modelId="{204341FF-6FAA-4308-9F78-63736843F596}" type="parTrans" cxnId="{C55A8FB1-4BEB-4F09-8C96-9A03F06B2FCB}">
      <dgm:prSet/>
      <dgm:spPr/>
      <dgm:t>
        <a:bodyPr/>
        <a:lstStyle/>
        <a:p>
          <a:endParaRPr lang="en-US"/>
        </a:p>
      </dgm:t>
    </dgm:pt>
    <dgm:pt modelId="{C2E35773-3AC8-4E53-81C1-EFFDD67881FA}" type="sibTrans" cxnId="{C55A8FB1-4BEB-4F09-8C96-9A03F06B2FCB}">
      <dgm:prSet/>
      <dgm:spPr/>
      <dgm:t>
        <a:bodyPr/>
        <a:lstStyle/>
        <a:p>
          <a:endParaRPr lang="en-US"/>
        </a:p>
      </dgm:t>
    </dgm:pt>
    <dgm:pt modelId="{00D707FE-2984-4A99-B62B-37E88BE5AA4B}" type="pres">
      <dgm:prSet presAssocID="{2B4AFD6D-A56B-469B-9CE9-A1EED273DF36}" presName="linear" presStyleCnt="0">
        <dgm:presLayoutVars>
          <dgm:animLvl val="lvl"/>
          <dgm:resizeHandles val="exact"/>
        </dgm:presLayoutVars>
      </dgm:prSet>
      <dgm:spPr/>
    </dgm:pt>
    <dgm:pt modelId="{9B1A2B00-903B-4A8C-B904-1217D28A2233}" type="pres">
      <dgm:prSet presAssocID="{CF92CF07-B612-40E9-8CDE-26D32CDD0CE6}" presName="parentText" presStyleLbl="node1" presStyleIdx="0" presStyleCnt="3">
        <dgm:presLayoutVars>
          <dgm:chMax val="0"/>
          <dgm:bulletEnabled val="1"/>
        </dgm:presLayoutVars>
      </dgm:prSet>
      <dgm:spPr/>
    </dgm:pt>
    <dgm:pt modelId="{80750746-3ABF-4C39-A03A-25FE850594F7}" type="pres">
      <dgm:prSet presAssocID="{A9C62542-38C3-4717-B973-6099FF7992AF}" presName="spacer" presStyleCnt="0"/>
      <dgm:spPr/>
    </dgm:pt>
    <dgm:pt modelId="{4AD47721-2F01-48E5-B4F0-3296E170EEE9}" type="pres">
      <dgm:prSet presAssocID="{D0C5535F-1B2F-49CF-BCF2-76842E3EB50E}" presName="parentText" presStyleLbl="node1" presStyleIdx="1" presStyleCnt="3">
        <dgm:presLayoutVars>
          <dgm:chMax val="0"/>
          <dgm:bulletEnabled val="1"/>
        </dgm:presLayoutVars>
      </dgm:prSet>
      <dgm:spPr/>
    </dgm:pt>
    <dgm:pt modelId="{45D4EC57-2868-4CD7-8B03-52B64ADE7510}" type="pres">
      <dgm:prSet presAssocID="{05B00B05-1525-4302-B490-CC36BB2340C5}" presName="spacer" presStyleCnt="0"/>
      <dgm:spPr/>
    </dgm:pt>
    <dgm:pt modelId="{116CE0C3-B40E-4A42-993B-EBD7B07BFBD9}" type="pres">
      <dgm:prSet presAssocID="{81EEA6D4-CE86-43F8-A883-7F9B63F42816}" presName="parentText" presStyleLbl="node1" presStyleIdx="2" presStyleCnt="3" custScaleY="143397">
        <dgm:presLayoutVars>
          <dgm:chMax val="0"/>
          <dgm:bulletEnabled val="1"/>
        </dgm:presLayoutVars>
      </dgm:prSet>
      <dgm:spPr/>
    </dgm:pt>
  </dgm:ptLst>
  <dgm:cxnLst>
    <dgm:cxn modelId="{BC89BA0D-41C0-4195-8D0F-D3CD59E935A5}" type="presOf" srcId="{CF92CF07-B612-40E9-8CDE-26D32CDD0CE6}" destId="{9B1A2B00-903B-4A8C-B904-1217D28A2233}" srcOrd="0" destOrd="0" presId="urn:microsoft.com/office/officeart/2005/8/layout/vList2"/>
    <dgm:cxn modelId="{FA7CB010-E096-47FD-A64E-65699EA4F3CD}" srcId="{2B4AFD6D-A56B-469B-9CE9-A1EED273DF36}" destId="{D0C5535F-1B2F-49CF-BCF2-76842E3EB50E}" srcOrd="1" destOrd="0" parTransId="{468EF266-14FF-42BB-85D2-7CE69A4A0B68}" sibTransId="{05B00B05-1525-4302-B490-CC36BB2340C5}"/>
    <dgm:cxn modelId="{AE9FDD1E-F836-4E0B-9492-8F4A1E424584}" type="presOf" srcId="{81EEA6D4-CE86-43F8-A883-7F9B63F42816}" destId="{116CE0C3-B40E-4A42-993B-EBD7B07BFBD9}" srcOrd="0" destOrd="0" presId="urn:microsoft.com/office/officeart/2005/8/layout/vList2"/>
    <dgm:cxn modelId="{8C888831-2D6B-4C04-9B9C-A3285EE31A70}" srcId="{2B4AFD6D-A56B-469B-9CE9-A1EED273DF36}" destId="{CF92CF07-B612-40E9-8CDE-26D32CDD0CE6}" srcOrd="0" destOrd="0" parTransId="{8EAE58B5-CFB2-4BAA-96D8-15BE364CD92B}" sibTransId="{A9C62542-38C3-4717-B973-6099FF7992AF}"/>
    <dgm:cxn modelId="{7B60A66B-DA03-4B03-8914-A96D3DE7B4D4}" type="presOf" srcId="{D0C5535F-1B2F-49CF-BCF2-76842E3EB50E}" destId="{4AD47721-2F01-48E5-B4F0-3296E170EEE9}" srcOrd="0" destOrd="0" presId="urn:microsoft.com/office/officeart/2005/8/layout/vList2"/>
    <dgm:cxn modelId="{C55A8FB1-4BEB-4F09-8C96-9A03F06B2FCB}" srcId="{2B4AFD6D-A56B-469B-9CE9-A1EED273DF36}" destId="{81EEA6D4-CE86-43F8-A883-7F9B63F42816}" srcOrd="2" destOrd="0" parTransId="{204341FF-6FAA-4308-9F78-63736843F596}" sibTransId="{C2E35773-3AC8-4E53-81C1-EFFDD67881FA}"/>
    <dgm:cxn modelId="{F1AC72FE-7CC4-4B51-9176-1C7D3F2A148D}" type="presOf" srcId="{2B4AFD6D-A56B-469B-9CE9-A1EED273DF36}" destId="{00D707FE-2984-4A99-B62B-37E88BE5AA4B}" srcOrd="0" destOrd="0" presId="urn:microsoft.com/office/officeart/2005/8/layout/vList2"/>
    <dgm:cxn modelId="{FFA3E975-780B-4F9D-BC1D-5E4F4945A5C1}" type="presParOf" srcId="{00D707FE-2984-4A99-B62B-37E88BE5AA4B}" destId="{9B1A2B00-903B-4A8C-B904-1217D28A2233}" srcOrd="0" destOrd="0" presId="urn:microsoft.com/office/officeart/2005/8/layout/vList2"/>
    <dgm:cxn modelId="{59587BD9-A10C-4A97-BE5F-1CBDBE01100D}" type="presParOf" srcId="{00D707FE-2984-4A99-B62B-37E88BE5AA4B}" destId="{80750746-3ABF-4C39-A03A-25FE850594F7}" srcOrd="1" destOrd="0" presId="urn:microsoft.com/office/officeart/2005/8/layout/vList2"/>
    <dgm:cxn modelId="{3E2CBB2E-1826-4BC5-9AA8-CA788A35EBD2}" type="presParOf" srcId="{00D707FE-2984-4A99-B62B-37E88BE5AA4B}" destId="{4AD47721-2F01-48E5-B4F0-3296E170EEE9}" srcOrd="2" destOrd="0" presId="urn:microsoft.com/office/officeart/2005/8/layout/vList2"/>
    <dgm:cxn modelId="{C726F39E-B64F-4605-BA6D-AB47D5D7DB92}" type="presParOf" srcId="{00D707FE-2984-4A99-B62B-37E88BE5AA4B}" destId="{45D4EC57-2868-4CD7-8B03-52B64ADE7510}" srcOrd="3" destOrd="0" presId="urn:microsoft.com/office/officeart/2005/8/layout/vList2"/>
    <dgm:cxn modelId="{31744062-D2FF-48E5-923D-205346039483}" type="presParOf" srcId="{00D707FE-2984-4A99-B62B-37E88BE5AA4B}" destId="{116CE0C3-B40E-4A42-993B-EBD7B07BFBD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71D50E-4829-4363-B845-EF753DE9483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3FAE5D2-01D7-4B71-8E8C-000DBA1452BC}">
      <dgm:prSet/>
      <dgm:spPr/>
      <dgm:t>
        <a:bodyPr/>
        <a:lstStyle/>
        <a:p>
          <a:r>
            <a:rPr lang="en-GB"/>
            <a:t>It looks more complicated than it is</a:t>
          </a:r>
          <a:endParaRPr lang="en-US"/>
        </a:p>
      </dgm:t>
    </dgm:pt>
    <dgm:pt modelId="{0C472947-355D-4F70-8672-7988C329B10E}" type="parTrans" cxnId="{73B122FB-E88A-4557-ADF3-E3FDE9E724BB}">
      <dgm:prSet/>
      <dgm:spPr/>
      <dgm:t>
        <a:bodyPr/>
        <a:lstStyle/>
        <a:p>
          <a:endParaRPr lang="en-US"/>
        </a:p>
      </dgm:t>
    </dgm:pt>
    <dgm:pt modelId="{05BCCE33-4EBA-4C27-B1E0-A15A09A28C18}" type="sibTrans" cxnId="{73B122FB-E88A-4557-ADF3-E3FDE9E724BB}">
      <dgm:prSet/>
      <dgm:spPr/>
      <dgm:t>
        <a:bodyPr/>
        <a:lstStyle/>
        <a:p>
          <a:endParaRPr lang="en-US"/>
        </a:p>
      </dgm:t>
    </dgm:pt>
    <dgm:pt modelId="{6B6018CB-ED97-420B-A1F2-A32C06D6DEE4}">
      <dgm:prSet/>
      <dgm:spPr/>
      <dgm:t>
        <a:bodyPr/>
        <a:lstStyle/>
        <a:p>
          <a:r>
            <a:rPr lang="en-GB"/>
            <a:t>Good advice is to look at the tool first and see what information you need to gather before you try to input your costs</a:t>
          </a:r>
          <a:endParaRPr lang="en-US"/>
        </a:p>
      </dgm:t>
    </dgm:pt>
    <dgm:pt modelId="{E605FB19-4316-41E3-8C14-3C1592F00348}" type="parTrans" cxnId="{D89F3F8E-CEFA-48C2-9504-05F42D44F50A}">
      <dgm:prSet/>
      <dgm:spPr/>
      <dgm:t>
        <a:bodyPr/>
        <a:lstStyle/>
        <a:p>
          <a:endParaRPr lang="en-US"/>
        </a:p>
      </dgm:t>
    </dgm:pt>
    <dgm:pt modelId="{A773A251-7281-49DA-B1DB-5351B66552BB}" type="sibTrans" cxnId="{D89F3F8E-CEFA-48C2-9504-05F42D44F50A}">
      <dgm:prSet/>
      <dgm:spPr/>
      <dgm:t>
        <a:bodyPr/>
        <a:lstStyle/>
        <a:p>
          <a:endParaRPr lang="en-US"/>
        </a:p>
      </dgm:t>
    </dgm:pt>
    <dgm:pt modelId="{6AA99451-F780-4C61-8370-4F59F196B173}">
      <dgm:prSet/>
      <dgm:spPr/>
      <dgm:t>
        <a:bodyPr/>
        <a:lstStyle/>
        <a:p>
          <a:r>
            <a:rPr lang="en-GB"/>
            <a:t>There’s lots of guidance as you work your way through the tool</a:t>
          </a:r>
          <a:endParaRPr lang="en-US"/>
        </a:p>
      </dgm:t>
    </dgm:pt>
    <dgm:pt modelId="{D2443E71-E237-416E-8240-9EFC1023D007}" type="parTrans" cxnId="{9B5BA428-DAE0-4E70-82B8-BB1FC049C7A2}">
      <dgm:prSet/>
      <dgm:spPr/>
      <dgm:t>
        <a:bodyPr/>
        <a:lstStyle/>
        <a:p>
          <a:endParaRPr lang="en-US"/>
        </a:p>
      </dgm:t>
    </dgm:pt>
    <dgm:pt modelId="{E4473BCA-9C5E-4DBA-97E1-A918D881F015}" type="sibTrans" cxnId="{9B5BA428-DAE0-4E70-82B8-BB1FC049C7A2}">
      <dgm:prSet/>
      <dgm:spPr/>
      <dgm:t>
        <a:bodyPr/>
        <a:lstStyle/>
        <a:p>
          <a:endParaRPr lang="en-US"/>
        </a:p>
      </dgm:t>
    </dgm:pt>
    <dgm:pt modelId="{62FC350B-C9EE-4AE1-A863-984787A9B32E}">
      <dgm:prSet/>
      <dgm:spPr/>
      <dgm:t>
        <a:bodyPr/>
        <a:lstStyle/>
        <a:p>
          <a:r>
            <a:rPr lang="en-GB"/>
            <a:t>If you get stuck or find something difficult to figure out, use one of the sources of support you can find at the end of this briefing</a:t>
          </a:r>
          <a:endParaRPr lang="en-US"/>
        </a:p>
      </dgm:t>
    </dgm:pt>
    <dgm:pt modelId="{39472C00-8DB6-4EEE-A4BD-D8921A23E819}" type="parTrans" cxnId="{D61745BA-5ED7-46CF-91A9-4D26785E9712}">
      <dgm:prSet/>
      <dgm:spPr/>
      <dgm:t>
        <a:bodyPr/>
        <a:lstStyle/>
        <a:p>
          <a:endParaRPr lang="en-US"/>
        </a:p>
      </dgm:t>
    </dgm:pt>
    <dgm:pt modelId="{091C4E49-6F2C-4687-81EE-4E14B357107A}" type="sibTrans" cxnId="{D61745BA-5ED7-46CF-91A9-4D26785E9712}">
      <dgm:prSet/>
      <dgm:spPr/>
      <dgm:t>
        <a:bodyPr/>
        <a:lstStyle/>
        <a:p>
          <a:endParaRPr lang="en-US"/>
        </a:p>
      </dgm:t>
    </dgm:pt>
    <dgm:pt modelId="{1EF21B8E-2163-415D-8E5F-0169714473BC}" type="pres">
      <dgm:prSet presAssocID="{0671D50E-4829-4363-B845-EF753DE94838}" presName="root" presStyleCnt="0">
        <dgm:presLayoutVars>
          <dgm:dir/>
          <dgm:resizeHandles val="exact"/>
        </dgm:presLayoutVars>
      </dgm:prSet>
      <dgm:spPr/>
    </dgm:pt>
    <dgm:pt modelId="{FCB5A7EB-241B-4438-A3D0-A9FB03712DBF}" type="pres">
      <dgm:prSet presAssocID="{13FAE5D2-01D7-4B71-8E8C-000DBA1452BC}" presName="compNode" presStyleCnt="0"/>
      <dgm:spPr/>
    </dgm:pt>
    <dgm:pt modelId="{B06138D8-F1CC-49C0-BCB0-42D809D4B735}" type="pres">
      <dgm:prSet presAssocID="{13FAE5D2-01D7-4B71-8E8C-000DBA1452BC}" presName="bgRect" presStyleLbl="bgShp" presStyleIdx="0" presStyleCnt="4"/>
      <dgm:spPr/>
    </dgm:pt>
    <dgm:pt modelId="{2DFE5138-8586-438A-BEDE-E08F146D621E}" type="pres">
      <dgm:prSet presAssocID="{13FAE5D2-01D7-4B71-8E8C-000DBA1452B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20366F64-747A-4806-AC65-6856E7CC0500}" type="pres">
      <dgm:prSet presAssocID="{13FAE5D2-01D7-4B71-8E8C-000DBA1452BC}" presName="spaceRect" presStyleCnt="0"/>
      <dgm:spPr/>
    </dgm:pt>
    <dgm:pt modelId="{9D5167F4-3D0B-44E6-B768-04BC5FB6146F}" type="pres">
      <dgm:prSet presAssocID="{13FAE5D2-01D7-4B71-8E8C-000DBA1452BC}" presName="parTx" presStyleLbl="revTx" presStyleIdx="0" presStyleCnt="4">
        <dgm:presLayoutVars>
          <dgm:chMax val="0"/>
          <dgm:chPref val="0"/>
        </dgm:presLayoutVars>
      </dgm:prSet>
      <dgm:spPr/>
    </dgm:pt>
    <dgm:pt modelId="{2DD43CD2-E166-4850-A037-F4563E3741F6}" type="pres">
      <dgm:prSet presAssocID="{05BCCE33-4EBA-4C27-B1E0-A15A09A28C18}" presName="sibTrans" presStyleCnt="0"/>
      <dgm:spPr/>
    </dgm:pt>
    <dgm:pt modelId="{7FD1BE01-DCA7-49C6-B32B-805731836ADF}" type="pres">
      <dgm:prSet presAssocID="{6B6018CB-ED97-420B-A1F2-A32C06D6DEE4}" presName="compNode" presStyleCnt="0"/>
      <dgm:spPr/>
    </dgm:pt>
    <dgm:pt modelId="{A087F4C4-1B68-424D-B359-3B70F3428472}" type="pres">
      <dgm:prSet presAssocID="{6B6018CB-ED97-420B-A1F2-A32C06D6DEE4}" presName="bgRect" presStyleLbl="bgShp" presStyleIdx="1" presStyleCnt="4"/>
      <dgm:spPr/>
    </dgm:pt>
    <dgm:pt modelId="{2164BC28-E18B-4C48-BC0A-DDAE21F50A65}" type="pres">
      <dgm:prSet presAssocID="{6B6018CB-ED97-420B-A1F2-A32C06D6DEE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A60E6A37-AD18-4772-8182-AA2DDAC8018C}" type="pres">
      <dgm:prSet presAssocID="{6B6018CB-ED97-420B-A1F2-A32C06D6DEE4}" presName="spaceRect" presStyleCnt="0"/>
      <dgm:spPr/>
    </dgm:pt>
    <dgm:pt modelId="{80FC469B-A070-4671-B9ED-B5F317990BC5}" type="pres">
      <dgm:prSet presAssocID="{6B6018CB-ED97-420B-A1F2-A32C06D6DEE4}" presName="parTx" presStyleLbl="revTx" presStyleIdx="1" presStyleCnt="4">
        <dgm:presLayoutVars>
          <dgm:chMax val="0"/>
          <dgm:chPref val="0"/>
        </dgm:presLayoutVars>
      </dgm:prSet>
      <dgm:spPr/>
    </dgm:pt>
    <dgm:pt modelId="{EC80E3D1-AAD5-4749-9FCB-C706FA86D997}" type="pres">
      <dgm:prSet presAssocID="{A773A251-7281-49DA-B1DB-5351B66552BB}" presName="sibTrans" presStyleCnt="0"/>
      <dgm:spPr/>
    </dgm:pt>
    <dgm:pt modelId="{32DD48DD-6CE0-415F-8A56-C3D37289A195}" type="pres">
      <dgm:prSet presAssocID="{6AA99451-F780-4C61-8370-4F59F196B173}" presName="compNode" presStyleCnt="0"/>
      <dgm:spPr/>
    </dgm:pt>
    <dgm:pt modelId="{CE5AAD09-CEE7-422E-88A8-5F70385201A3}" type="pres">
      <dgm:prSet presAssocID="{6AA99451-F780-4C61-8370-4F59F196B173}" presName="bgRect" presStyleLbl="bgShp" presStyleIdx="2" presStyleCnt="4"/>
      <dgm:spPr/>
    </dgm:pt>
    <dgm:pt modelId="{8C6D69C9-40B1-4B14-8533-7641CA3A2FA0}" type="pres">
      <dgm:prSet presAssocID="{6AA99451-F780-4C61-8370-4F59F196B17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ols"/>
        </a:ext>
      </dgm:extLst>
    </dgm:pt>
    <dgm:pt modelId="{58FEE0CF-A0CD-4193-AEB0-F7C6D208E0DB}" type="pres">
      <dgm:prSet presAssocID="{6AA99451-F780-4C61-8370-4F59F196B173}" presName="spaceRect" presStyleCnt="0"/>
      <dgm:spPr/>
    </dgm:pt>
    <dgm:pt modelId="{DA0A5962-62B8-4D5B-BEC6-65D10BD944EA}" type="pres">
      <dgm:prSet presAssocID="{6AA99451-F780-4C61-8370-4F59F196B173}" presName="parTx" presStyleLbl="revTx" presStyleIdx="2" presStyleCnt="4">
        <dgm:presLayoutVars>
          <dgm:chMax val="0"/>
          <dgm:chPref val="0"/>
        </dgm:presLayoutVars>
      </dgm:prSet>
      <dgm:spPr/>
    </dgm:pt>
    <dgm:pt modelId="{E2CB779A-0655-4640-B3F8-0643157DCAEA}" type="pres">
      <dgm:prSet presAssocID="{E4473BCA-9C5E-4DBA-97E1-A918D881F015}" presName="sibTrans" presStyleCnt="0"/>
      <dgm:spPr/>
    </dgm:pt>
    <dgm:pt modelId="{9A99B3E9-6F14-47BC-A310-282ED718CED7}" type="pres">
      <dgm:prSet presAssocID="{62FC350B-C9EE-4AE1-A863-984787A9B32E}" presName="compNode" presStyleCnt="0"/>
      <dgm:spPr/>
    </dgm:pt>
    <dgm:pt modelId="{531328DE-D3AE-47C8-BDC2-93C6252186A2}" type="pres">
      <dgm:prSet presAssocID="{62FC350B-C9EE-4AE1-A863-984787A9B32E}" presName="bgRect" presStyleLbl="bgShp" presStyleIdx="3" presStyleCnt="4"/>
      <dgm:spPr/>
    </dgm:pt>
    <dgm:pt modelId="{7F04001F-F9B3-4FF1-9953-01905AC43683}" type="pres">
      <dgm:prSet presAssocID="{62FC350B-C9EE-4AE1-A863-984787A9B32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4D0CC036-35D8-4E41-803C-BA4B8AA33898}" type="pres">
      <dgm:prSet presAssocID="{62FC350B-C9EE-4AE1-A863-984787A9B32E}" presName="spaceRect" presStyleCnt="0"/>
      <dgm:spPr/>
    </dgm:pt>
    <dgm:pt modelId="{BF7B3190-B652-45F4-ABF4-C20A548F1B6D}" type="pres">
      <dgm:prSet presAssocID="{62FC350B-C9EE-4AE1-A863-984787A9B32E}" presName="parTx" presStyleLbl="revTx" presStyleIdx="3" presStyleCnt="4">
        <dgm:presLayoutVars>
          <dgm:chMax val="0"/>
          <dgm:chPref val="0"/>
        </dgm:presLayoutVars>
      </dgm:prSet>
      <dgm:spPr/>
    </dgm:pt>
  </dgm:ptLst>
  <dgm:cxnLst>
    <dgm:cxn modelId="{9B5BA428-DAE0-4E70-82B8-BB1FC049C7A2}" srcId="{0671D50E-4829-4363-B845-EF753DE94838}" destId="{6AA99451-F780-4C61-8370-4F59F196B173}" srcOrd="2" destOrd="0" parTransId="{D2443E71-E237-416E-8240-9EFC1023D007}" sibTransId="{E4473BCA-9C5E-4DBA-97E1-A918D881F015}"/>
    <dgm:cxn modelId="{46140E62-6C1D-4D42-953E-7E908804EB9E}" type="presOf" srcId="{0671D50E-4829-4363-B845-EF753DE94838}" destId="{1EF21B8E-2163-415D-8E5F-0169714473BC}" srcOrd="0" destOrd="0" presId="urn:microsoft.com/office/officeart/2018/2/layout/IconVerticalSolidList"/>
    <dgm:cxn modelId="{A42B5746-FFB8-4FB7-B736-1904DB8721B2}" type="presOf" srcId="{13FAE5D2-01D7-4B71-8E8C-000DBA1452BC}" destId="{9D5167F4-3D0B-44E6-B768-04BC5FB6146F}" srcOrd="0" destOrd="0" presId="urn:microsoft.com/office/officeart/2018/2/layout/IconVerticalSolidList"/>
    <dgm:cxn modelId="{0994D379-C9D6-4537-8F53-2FE0E331ACA9}" type="presOf" srcId="{6AA99451-F780-4C61-8370-4F59F196B173}" destId="{DA0A5962-62B8-4D5B-BEC6-65D10BD944EA}" srcOrd="0" destOrd="0" presId="urn:microsoft.com/office/officeart/2018/2/layout/IconVerticalSolidList"/>
    <dgm:cxn modelId="{D89F3F8E-CEFA-48C2-9504-05F42D44F50A}" srcId="{0671D50E-4829-4363-B845-EF753DE94838}" destId="{6B6018CB-ED97-420B-A1F2-A32C06D6DEE4}" srcOrd="1" destOrd="0" parTransId="{E605FB19-4316-41E3-8C14-3C1592F00348}" sibTransId="{A773A251-7281-49DA-B1DB-5351B66552BB}"/>
    <dgm:cxn modelId="{8FCD4897-BCA6-40DB-A8B5-6E3ACB40B7BC}" type="presOf" srcId="{62FC350B-C9EE-4AE1-A863-984787A9B32E}" destId="{BF7B3190-B652-45F4-ABF4-C20A548F1B6D}" srcOrd="0" destOrd="0" presId="urn:microsoft.com/office/officeart/2018/2/layout/IconVerticalSolidList"/>
    <dgm:cxn modelId="{D61745BA-5ED7-46CF-91A9-4D26785E9712}" srcId="{0671D50E-4829-4363-B845-EF753DE94838}" destId="{62FC350B-C9EE-4AE1-A863-984787A9B32E}" srcOrd="3" destOrd="0" parTransId="{39472C00-8DB6-4EEE-A4BD-D8921A23E819}" sibTransId="{091C4E49-6F2C-4687-81EE-4E14B357107A}"/>
    <dgm:cxn modelId="{9D2C34E7-39AC-48F2-9AB9-3FB5AC61B99A}" type="presOf" srcId="{6B6018CB-ED97-420B-A1F2-A32C06D6DEE4}" destId="{80FC469B-A070-4671-B9ED-B5F317990BC5}" srcOrd="0" destOrd="0" presId="urn:microsoft.com/office/officeart/2018/2/layout/IconVerticalSolidList"/>
    <dgm:cxn modelId="{73B122FB-E88A-4557-ADF3-E3FDE9E724BB}" srcId="{0671D50E-4829-4363-B845-EF753DE94838}" destId="{13FAE5D2-01D7-4B71-8E8C-000DBA1452BC}" srcOrd="0" destOrd="0" parTransId="{0C472947-355D-4F70-8672-7988C329B10E}" sibTransId="{05BCCE33-4EBA-4C27-B1E0-A15A09A28C18}"/>
    <dgm:cxn modelId="{C463E77C-A185-4D97-9958-35E9E772E463}" type="presParOf" srcId="{1EF21B8E-2163-415D-8E5F-0169714473BC}" destId="{FCB5A7EB-241B-4438-A3D0-A9FB03712DBF}" srcOrd="0" destOrd="0" presId="urn:microsoft.com/office/officeart/2018/2/layout/IconVerticalSolidList"/>
    <dgm:cxn modelId="{89A7DE7B-D16F-4386-9B31-A47CBF715C7E}" type="presParOf" srcId="{FCB5A7EB-241B-4438-A3D0-A9FB03712DBF}" destId="{B06138D8-F1CC-49C0-BCB0-42D809D4B735}" srcOrd="0" destOrd="0" presId="urn:microsoft.com/office/officeart/2018/2/layout/IconVerticalSolidList"/>
    <dgm:cxn modelId="{3A60886B-B587-4C86-B799-1A6383AAFA8A}" type="presParOf" srcId="{FCB5A7EB-241B-4438-A3D0-A9FB03712DBF}" destId="{2DFE5138-8586-438A-BEDE-E08F146D621E}" srcOrd="1" destOrd="0" presId="urn:microsoft.com/office/officeart/2018/2/layout/IconVerticalSolidList"/>
    <dgm:cxn modelId="{EA0DF6B2-F5A6-4E08-B093-92D98D276365}" type="presParOf" srcId="{FCB5A7EB-241B-4438-A3D0-A9FB03712DBF}" destId="{20366F64-747A-4806-AC65-6856E7CC0500}" srcOrd="2" destOrd="0" presId="urn:microsoft.com/office/officeart/2018/2/layout/IconVerticalSolidList"/>
    <dgm:cxn modelId="{E4E880BE-AC4F-4C7A-A0FE-E79D42054A96}" type="presParOf" srcId="{FCB5A7EB-241B-4438-A3D0-A9FB03712DBF}" destId="{9D5167F4-3D0B-44E6-B768-04BC5FB6146F}" srcOrd="3" destOrd="0" presId="urn:microsoft.com/office/officeart/2018/2/layout/IconVerticalSolidList"/>
    <dgm:cxn modelId="{2ED29AC1-9807-41EE-BA9F-BC1884B7FD16}" type="presParOf" srcId="{1EF21B8E-2163-415D-8E5F-0169714473BC}" destId="{2DD43CD2-E166-4850-A037-F4563E3741F6}" srcOrd="1" destOrd="0" presId="urn:microsoft.com/office/officeart/2018/2/layout/IconVerticalSolidList"/>
    <dgm:cxn modelId="{85732B21-BA4B-405F-B851-123F117D03E7}" type="presParOf" srcId="{1EF21B8E-2163-415D-8E5F-0169714473BC}" destId="{7FD1BE01-DCA7-49C6-B32B-805731836ADF}" srcOrd="2" destOrd="0" presId="urn:microsoft.com/office/officeart/2018/2/layout/IconVerticalSolidList"/>
    <dgm:cxn modelId="{6E344C1B-4CCC-4C07-A66D-6C1D19753846}" type="presParOf" srcId="{7FD1BE01-DCA7-49C6-B32B-805731836ADF}" destId="{A087F4C4-1B68-424D-B359-3B70F3428472}" srcOrd="0" destOrd="0" presId="urn:microsoft.com/office/officeart/2018/2/layout/IconVerticalSolidList"/>
    <dgm:cxn modelId="{BFEDE101-0539-4AEB-BC04-F8C2E5C28681}" type="presParOf" srcId="{7FD1BE01-DCA7-49C6-B32B-805731836ADF}" destId="{2164BC28-E18B-4C48-BC0A-DDAE21F50A65}" srcOrd="1" destOrd="0" presId="urn:microsoft.com/office/officeart/2018/2/layout/IconVerticalSolidList"/>
    <dgm:cxn modelId="{1759725D-FAA9-4963-ABE1-F8AA6FA52C67}" type="presParOf" srcId="{7FD1BE01-DCA7-49C6-B32B-805731836ADF}" destId="{A60E6A37-AD18-4772-8182-AA2DDAC8018C}" srcOrd="2" destOrd="0" presId="urn:microsoft.com/office/officeart/2018/2/layout/IconVerticalSolidList"/>
    <dgm:cxn modelId="{0E7E89BB-89AD-40E0-9B47-37522893E2B4}" type="presParOf" srcId="{7FD1BE01-DCA7-49C6-B32B-805731836ADF}" destId="{80FC469B-A070-4671-B9ED-B5F317990BC5}" srcOrd="3" destOrd="0" presId="urn:microsoft.com/office/officeart/2018/2/layout/IconVerticalSolidList"/>
    <dgm:cxn modelId="{A935CEE9-42B8-4AC6-BEE6-4386620B9D37}" type="presParOf" srcId="{1EF21B8E-2163-415D-8E5F-0169714473BC}" destId="{EC80E3D1-AAD5-4749-9FCB-C706FA86D997}" srcOrd="3" destOrd="0" presId="urn:microsoft.com/office/officeart/2018/2/layout/IconVerticalSolidList"/>
    <dgm:cxn modelId="{F6C7EC4C-3ABC-4DD2-B4E4-6D37EFCB96EE}" type="presParOf" srcId="{1EF21B8E-2163-415D-8E5F-0169714473BC}" destId="{32DD48DD-6CE0-415F-8A56-C3D37289A195}" srcOrd="4" destOrd="0" presId="urn:microsoft.com/office/officeart/2018/2/layout/IconVerticalSolidList"/>
    <dgm:cxn modelId="{B8B6E0A7-6F77-43A3-B543-67665C404CD8}" type="presParOf" srcId="{32DD48DD-6CE0-415F-8A56-C3D37289A195}" destId="{CE5AAD09-CEE7-422E-88A8-5F70385201A3}" srcOrd="0" destOrd="0" presId="urn:microsoft.com/office/officeart/2018/2/layout/IconVerticalSolidList"/>
    <dgm:cxn modelId="{9D30FC87-C0E7-4F22-A281-687CE2883CE1}" type="presParOf" srcId="{32DD48DD-6CE0-415F-8A56-C3D37289A195}" destId="{8C6D69C9-40B1-4B14-8533-7641CA3A2FA0}" srcOrd="1" destOrd="0" presId="urn:microsoft.com/office/officeart/2018/2/layout/IconVerticalSolidList"/>
    <dgm:cxn modelId="{FF9BD6A7-85C4-4D72-81C1-7761E808582B}" type="presParOf" srcId="{32DD48DD-6CE0-415F-8A56-C3D37289A195}" destId="{58FEE0CF-A0CD-4193-AEB0-F7C6D208E0DB}" srcOrd="2" destOrd="0" presId="urn:microsoft.com/office/officeart/2018/2/layout/IconVerticalSolidList"/>
    <dgm:cxn modelId="{DC00E07C-1073-429C-93AE-376CB6403F4C}" type="presParOf" srcId="{32DD48DD-6CE0-415F-8A56-C3D37289A195}" destId="{DA0A5962-62B8-4D5B-BEC6-65D10BD944EA}" srcOrd="3" destOrd="0" presId="urn:microsoft.com/office/officeart/2018/2/layout/IconVerticalSolidList"/>
    <dgm:cxn modelId="{7666C769-5E96-4F4A-8C64-35E05187BCB6}" type="presParOf" srcId="{1EF21B8E-2163-415D-8E5F-0169714473BC}" destId="{E2CB779A-0655-4640-B3F8-0643157DCAEA}" srcOrd="5" destOrd="0" presId="urn:microsoft.com/office/officeart/2018/2/layout/IconVerticalSolidList"/>
    <dgm:cxn modelId="{EF8972FF-E67E-41E8-ADAC-21C3647E6ECF}" type="presParOf" srcId="{1EF21B8E-2163-415D-8E5F-0169714473BC}" destId="{9A99B3E9-6F14-47BC-A310-282ED718CED7}" srcOrd="6" destOrd="0" presId="urn:microsoft.com/office/officeart/2018/2/layout/IconVerticalSolidList"/>
    <dgm:cxn modelId="{5CA2A221-1AA7-4435-9A37-CB4010515075}" type="presParOf" srcId="{9A99B3E9-6F14-47BC-A310-282ED718CED7}" destId="{531328DE-D3AE-47C8-BDC2-93C6252186A2}" srcOrd="0" destOrd="0" presId="urn:microsoft.com/office/officeart/2018/2/layout/IconVerticalSolidList"/>
    <dgm:cxn modelId="{D1B7092E-8FC4-461B-AAF6-0B220901C078}" type="presParOf" srcId="{9A99B3E9-6F14-47BC-A310-282ED718CED7}" destId="{7F04001F-F9B3-4FF1-9953-01905AC43683}" srcOrd="1" destOrd="0" presId="urn:microsoft.com/office/officeart/2018/2/layout/IconVerticalSolidList"/>
    <dgm:cxn modelId="{C217DD1B-B835-4487-B8D7-2C037A115D65}" type="presParOf" srcId="{9A99B3E9-6F14-47BC-A310-282ED718CED7}" destId="{4D0CC036-35D8-4E41-803C-BA4B8AA33898}" srcOrd="2" destOrd="0" presId="urn:microsoft.com/office/officeart/2018/2/layout/IconVerticalSolidList"/>
    <dgm:cxn modelId="{042597A3-B8C7-4C56-A234-598D9012557F}" type="presParOf" srcId="{9A99B3E9-6F14-47BC-A310-282ED718CED7}" destId="{BF7B3190-B652-45F4-ABF4-C20A548F1B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6F4BB5-5037-49B8-8C93-ACA33AA0067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6F9B5C9D-8D39-41FC-8CB1-7173DEEFAEF7}">
      <dgm:prSet/>
      <dgm:spPr/>
      <dgm:t>
        <a:bodyPr/>
        <a:lstStyle/>
        <a:p>
          <a:pPr>
            <a:lnSpc>
              <a:spcPct val="100000"/>
            </a:lnSpc>
          </a:pPr>
          <a:r>
            <a:rPr lang="en-GB"/>
            <a:t>The Property Freehold Valuation section enables you to provide a recent property valuation. It is not mandatory.</a:t>
          </a:r>
          <a:endParaRPr lang="en-US"/>
        </a:p>
      </dgm:t>
    </dgm:pt>
    <dgm:pt modelId="{36EB7B2D-C41B-44FF-8B71-4F60AA5954E1}" type="parTrans" cxnId="{44FE181F-514B-4857-AFC5-4F90C17F43CB}">
      <dgm:prSet/>
      <dgm:spPr/>
      <dgm:t>
        <a:bodyPr/>
        <a:lstStyle/>
        <a:p>
          <a:endParaRPr lang="en-US"/>
        </a:p>
      </dgm:t>
    </dgm:pt>
    <dgm:pt modelId="{2B8BC1C2-50D7-4659-90BE-676F7263C508}" type="sibTrans" cxnId="{44FE181F-514B-4857-AFC5-4F90C17F43CB}">
      <dgm:prSet/>
      <dgm:spPr/>
      <dgm:t>
        <a:bodyPr/>
        <a:lstStyle/>
        <a:p>
          <a:pPr>
            <a:lnSpc>
              <a:spcPct val="100000"/>
            </a:lnSpc>
          </a:pPr>
          <a:endParaRPr lang="en-US"/>
        </a:p>
      </dgm:t>
    </dgm:pt>
    <dgm:pt modelId="{28DCFF4E-4504-4021-814A-A48305C98555}">
      <dgm:prSet/>
      <dgm:spPr/>
      <dgm:t>
        <a:bodyPr/>
        <a:lstStyle/>
        <a:p>
          <a:pPr>
            <a:lnSpc>
              <a:spcPct val="100000"/>
            </a:lnSpc>
          </a:pPr>
          <a:r>
            <a:rPr lang="en-GB"/>
            <a:t>This is a valuation of the property and not of your care business</a:t>
          </a:r>
          <a:endParaRPr lang="en-US"/>
        </a:p>
      </dgm:t>
    </dgm:pt>
    <dgm:pt modelId="{BAE3A7A7-5859-4409-AFEA-160585777F00}" type="parTrans" cxnId="{70058EE1-339F-4DAE-A6F3-DB5FC08ABA2C}">
      <dgm:prSet/>
      <dgm:spPr/>
      <dgm:t>
        <a:bodyPr/>
        <a:lstStyle/>
        <a:p>
          <a:endParaRPr lang="en-US"/>
        </a:p>
      </dgm:t>
    </dgm:pt>
    <dgm:pt modelId="{E8CF5428-DE17-44B8-BF9F-FB515A745D63}" type="sibTrans" cxnId="{70058EE1-339F-4DAE-A6F3-DB5FC08ABA2C}">
      <dgm:prSet/>
      <dgm:spPr/>
      <dgm:t>
        <a:bodyPr/>
        <a:lstStyle/>
        <a:p>
          <a:pPr>
            <a:lnSpc>
              <a:spcPct val="100000"/>
            </a:lnSpc>
          </a:pPr>
          <a:endParaRPr lang="en-US"/>
        </a:p>
      </dgm:t>
    </dgm:pt>
    <dgm:pt modelId="{E9510444-6220-469A-82B5-DC8A5EF9E2B8}">
      <dgm:prSet/>
      <dgm:spPr/>
      <dgm:t>
        <a:bodyPr/>
        <a:lstStyle/>
        <a:p>
          <a:pPr>
            <a:lnSpc>
              <a:spcPct val="100000"/>
            </a:lnSpc>
          </a:pPr>
          <a:r>
            <a:rPr lang="en-GB"/>
            <a:t>The guidance says that this should be a recent valuation carried out in line with RICS guidelines</a:t>
          </a:r>
          <a:endParaRPr lang="en-US"/>
        </a:p>
      </dgm:t>
    </dgm:pt>
    <dgm:pt modelId="{14DE31EA-1310-4C5E-83A0-BCA1ECFECAEC}" type="parTrans" cxnId="{8B57C488-AA6C-4A23-BF07-6C13E397ECEE}">
      <dgm:prSet/>
      <dgm:spPr/>
      <dgm:t>
        <a:bodyPr/>
        <a:lstStyle/>
        <a:p>
          <a:endParaRPr lang="en-US"/>
        </a:p>
      </dgm:t>
    </dgm:pt>
    <dgm:pt modelId="{0AF7962D-09B0-44A3-AD5E-E8C5FD10AC94}" type="sibTrans" cxnId="{8B57C488-AA6C-4A23-BF07-6C13E397ECEE}">
      <dgm:prSet/>
      <dgm:spPr/>
      <dgm:t>
        <a:bodyPr/>
        <a:lstStyle/>
        <a:p>
          <a:pPr>
            <a:lnSpc>
              <a:spcPct val="100000"/>
            </a:lnSpc>
          </a:pPr>
          <a:endParaRPr lang="en-US"/>
        </a:p>
      </dgm:t>
    </dgm:pt>
    <dgm:pt modelId="{CE70ED51-F90D-4723-B60D-7B53B3BFD33A}">
      <dgm:prSet/>
      <dgm:spPr/>
      <dgm:t>
        <a:bodyPr/>
        <a:lstStyle/>
        <a:p>
          <a:pPr>
            <a:lnSpc>
              <a:spcPct val="100000"/>
            </a:lnSpc>
          </a:pPr>
          <a:r>
            <a:rPr lang="en-GB"/>
            <a:t>A RICS valuation is a professional assessment of the market value of property or land, taking several factors into account. It is often carried out for mortgage purposes, financial matters, building insurance purposes or as part of a building survey to ensure that the property is a sound investment</a:t>
          </a:r>
          <a:endParaRPr lang="en-US"/>
        </a:p>
      </dgm:t>
    </dgm:pt>
    <dgm:pt modelId="{E3AD76AD-374C-4B8B-A2D6-6BE1DF739E90}" type="parTrans" cxnId="{3333445A-921E-43A1-BA38-EF4A45F7625A}">
      <dgm:prSet/>
      <dgm:spPr/>
      <dgm:t>
        <a:bodyPr/>
        <a:lstStyle/>
        <a:p>
          <a:endParaRPr lang="en-US"/>
        </a:p>
      </dgm:t>
    </dgm:pt>
    <dgm:pt modelId="{2AE17019-0EE5-4FB4-940D-14F4FD97EABB}" type="sibTrans" cxnId="{3333445A-921E-43A1-BA38-EF4A45F7625A}">
      <dgm:prSet/>
      <dgm:spPr/>
      <dgm:t>
        <a:bodyPr/>
        <a:lstStyle/>
        <a:p>
          <a:endParaRPr lang="en-US"/>
        </a:p>
      </dgm:t>
    </dgm:pt>
    <dgm:pt modelId="{91E8584B-8F04-4459-A0E2-D1A5978EA968}" type="pres">
      <dgm:prSet presAssocID="{226F4BB5-5037-49B8-8C93-ACA33AA00673}" presName="root" presStyleCnt="0">
        <dgm:presLayoutVars>
          <dgm:dir/>
          <dgm:resizeHandles val="exact"/>
        </dgm:presLayoutVars>
      </dgm:prSet>
      <dgm:spPr/>
    </dgm:pt>
    <dgm:pt modelId="{6BB9F25B-9267-4696-B89C-383F72A889D4}" type="pres">
      <dgm:prSet presAssocID="{226F4BB5-5037-49B8-8C93-ACA33AA00673}" presName="container" presStyleCnt="0">
        <dgm:presLayoutVars>
          <dgm:dir/>
          <dgm:resizeHandles val="exact"/>
        </dgm:presLayoutVars>
      </dgm:prSet>
      <dgm:spPr/>
    </dgm:pt>
    <dgm:pt modelId="{846D226D-472D-49B7-ABD3-1B8834EE0735}" type="pres">
      <dgm:prSet presAssocID="{6F9B5C9D-8D39-41FC-8CB1-7173DEEFAEF7}" presName="compNode" presStyleCnt="0"/>
      <dgm:spPr/>
    </dgm:pt>
    <dgm:pt modelId="{32F6FB5D-CD52-41E4-A5DB-050A0B93596A}" type="pres">
      <dgm:prSet presAssocID="{6F9B5C9D-8D39-41FC-8CB1-7173DEEFAEF7}" presName="iconBgRect" presStyleLbl="bgShp" presStyleIdx="0" presStyleCnt="4"/>
      <dgm:spPr/>
    </dgm:pt>
    <dgm:pt modelId="{14198C8A-7EA7-4A94-9D06-A95B04092182}" type="pres">
      <dgm:prSet presAssocID="{6F9B5C9D-8D39-41FC-8CB1-7173DEEFAEF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Yuan"/>
        </a:ext>
      </dgm:extLst>
    </dgm:pt>
    <dgm:pt modelId="{57025B4B-1999-4E5D-8CA2-89FF9F5CE099}" type="pres">
      <dgm:prSet presAssocID="{6F9B5C9D-8D39-41FC-8CB1-7173DEEFAEF7}" presName="spaceRect" presStyleCnt="0"/>
      <dgm:spPr/>
    </dgm:pt>
    <dgm:pt modelId="{EA0EBC46-7F7A-43C0-945D-ADA40538A160}" type="pres">
      <dgm:prSet presAssocID="{6F9B5C9D-8D39-41FC-8CB1-7173DEEFAEF7}" presName="textRect" presStyleLbl="revTx" presStyleIdx="0" presStyleCnt="4">
        <dgm:presLayoutVars>
          <dgm:chMax val="1"/>
          <dgm:chPref val="1"/>
        </dgm:presLayoutVars>
      </dgm:prSet>
      <dgm:spPr/>
    </dgm:pt>
    <dgm:pt modelId="{E8E45630-24B3-471F-8421-7CD5C87EC2C3}" type="pres">
      <dgm:prSet presAssocID="{2B8BC1C2-50D7-4659-90BE-676F7263C508}" presName="sibTrans" presStyleLbl="sibTrans2D1" presStyleIdx="0" presStyleCnt="0"/>
      <dgm:spPr/>
    </dgm:pt>
    <dgm:pt modelId="{249E51B2-24F2-4A4D-B95D-C53115C5C7D7}" type="pres">
      <dgm:prSet presAssocID="{28DCFF4E-4504-4021-814A-A48305C98555}" presName="compNode" presStyleCnt="0"/>
      <dgm:spPr/>
    </dgm:pt>
    <dgm:pt modelId="{9DDA53E6-50C5-4958-9189-29D7806FABDE}" type="pres">
      <dgm:prSet presAssocID="{28DCFF4E-4504-4021-814A-A48305C98555}" presName="iconBgRect" presStyleLbl="bgShp" presStyleIdx="1" presStyleCnt="4"/>
      <dgm:spPr/>
    </dgm:pt>
    <dgm:pt modelId="{D1C0348B-5DCD-4EBE-851A-53C7D45E5CE8}" type="pres">
      <dgm:prSet presAssocID="{28DCFF4E-4504-4021-814A-A48305C9855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use"/>
        </a:ext>
      </dgm:extLst>
    </dgm:pt>
    <dgm:pt modelId="{146A74CB-1DB3-4533-BD94-093834F10946}" type="pres">
      <dgm:prSet presAssocID="{28DCFF4E-4504-4021-814A-A48305C98555}" presName="spaceRect" presStyleCnt="0"/>
      <dgm:spPr/>
    </dgm:pt>
    <dgm:pt modelId="{DD8EF49B-06B2-44FE-ABCE-15BF60E27B14}" type="pres">
      <dgm:prSet presAssocID="{28DCFF4E-4504-4021-814A-A48305C98555}" presName="textRect" presStyleLbl="revTx" presStyleIdx="1" presStyleCnt="4">
        <dgm:presLayoutVars>
          <dgm:chMax val="1"/>
          <dgm:chPref val="1"/>
        </dgm:presLayoutVars>
      </dgm:prSet>
      <dgm:spPr/>
    </dgm:pt>
    <dgm:pt modelId="{92FDADCD-776C-4C9F-9C9B-79AE6DC677C6}" type="pres">
      <dgm:prSet presAssocID="{E8CF5428-DE17-44B8-BF9F-FB515A745D63}" presName="sibTrans" presStyleLbl="sibTrans2D1" presStyleIdx="0" presStyleCnt="0"/>
      <dgm:spPr/>
    </dgm:pt>
    <dgm:pt modelId="{6BE7C80D-AC7A-482C-A36B-207B2171AA63}" type="pres">
      <dgm:prSet presAssocID="{E9510444-6220-469A-82B5-DC8A5EF9E2B8}" presName="compNode" presStyleCnt="0"/>
      <dgm:spPr/>
    </dgm:pt>
    <dgm:pt modelId="{21B4BD14-F955-4983-83E3-A26EACAC92E2}" type="pres">
      <dgm:prSet presAssocID="{E9510444-6220-469A-82B5-DC8A5EF9E2B8}" presName="iconBgRect" presStyleLbl="bgShp" presStyleIdx="2" presStyleCnt="4"/>
      <dgm:spPr/>
    </dgm:pt>
    <dgm:pt modelId="{71D97878-C605-489F-B1CC-B47AFAA97A84}" type="pres">
      <dgm:prSet presAssocID="{E9510444-6220-469A-82B5-DC8A5EF9E2B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mark"/>
        </a:ext>
      </dgm:extLst>
    </dgm:pt>
    <dgm:pt modelId="{9FD8AA53-34E6-49B6-950F-035DBE620622}" type="pres">
      <dgm:prSet presAssocID="{E9510444-6220-469A-82B5-DC8A5EF9E2B8}" presName="spaceRect" presStyleCnt="0"/>
      <dgm:spPr/>
    </dgm:pt>
    <dgm:pt modelId="{7D567B17-5251-4514-BBB8-3BA8E5D8642B}" type="pres">
      <dgm:prSet presAssocID="{E9510444-6220-469A-82B5-DC8A5EF9E2B8}" presName="textRect" presStyleLbl="revTx" presStyleIdx="2" presStyleCnt="4">
        <dgm:presLayoutVars>
          <dgm:chMax val="1"/>
          <dgm:chPref val="1"/>
        </dgm:presLayoutVars>
      </dgm:prSet>
      <dgm:spPr/>
    </dgm:pt>
    <dgm:pt modelId="{A638486D-CC68-46BF-95E4-CD0FBD6FA026}" type="pres">
      <dgm:prSet presAssocID="{0AF7962D-09B0-44A3-AD5E-E8C5FD10AC94}" presName="sibTrans" presStyleLbl="sibTrans2D1" presStyleIdx="0" presStyleCnt="0"/>
      <dgm:spPr/>
    </dgm:pt>
    <dgm:pt modelId="{1ABD2076-0CAF-468E-99DE-9CDD9AE46622}" type="pres">
      <dgm:prSet presAssocID="{CE70ED51-F90D-4723-B60D-7B53B3BFD33A}" presName="compNode" presStyleCnt="0"/>
      <dgm:spPr/>
    </dgm:pt>
    <dgm:pt modelId="{13A90C27-C166-42E9-A0ED-166DC5B98DAA}" type="pres">
      <dgm:prSet presAssocID="{CE70ED51-F90D-4723-B60D-7B53B3BFD33A}" presName="iconBgRect" presStyleLbl="bgShp" presStyleIdx="3" presStyleCnt="4"/>
      <dgm:spPr/>
    </dgm:pt>
    <dgm:pt modelId="{7BBBB126-45BA-4338-AD37-8C9FC740B20F}" type="pres">
      <dgm:prSet presAssocID="{CE70ED51-F90D-4723-B60D-7B53B3BFD33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ity"/>
        </a:ext>
      </dgm:extLst>
    </dgm:pt>
    <dgm:pt modelId="{70F18121-2690-49DF-B57F-30E5F6091E62}" type="pres">
      <dgm:prSet presAssocID="{CE70ED51-F90D-4723-B60D-7B53B3BFD33A}" presName="spaceRect" presStyleCnt="0"/>
      <dgm:spPr/>
    </dgm:pt>
    <dgm:pt modelId="{1148737F-DE0D-400F-ADD4-7FAE0D082051}" type="pres">
      <dgm:prSet presAssocID="{CE70ED51-F90D-4723-B60D-7B53B3BFD33A}" presName="textRect" presStyleLbl="revTx" presStyleIdx="3" presStyleCnt="4">
        <dgm:presLayoutVars>
          <dgm:chMax val="1"/>
          <dgm:chPref val="1"/>
        </dgm:presLayoutVars>
      </dgm:prSet>
      <dgm:spPr/>
    </dgm:pt>
  </dgm:ptLst>
  <dgm:cxnLst>
    <dgm:cxn modelId="{816BDF0E-863C-49EA-9005-FFDFA6483B26}" type="presOf" srcId="{CE70ED51-F90D-4723-B60D-7B53B3BFD33A}" destId="{1148737F-DE0D-400F-ADD4-7FAE0D082051}" srcOrd="0" destOrd="0" presId="urn:microsoft.com/office/officeart/2018/2/layout/IconCircleList"/>
    <dgm:cxn modelId="{44FE181F-514B-4857-AFC5-4F90C17F43CB}" srcId="{226F4BB5-5037-49B8-8C93-ACA33AA00673}" destId="{6F9B5C9D-8D39-41FC-8CB1-7173DEEFAEF7}" srcOrd="0" destOrd="0" parTransId="{36EB7B2D-C41B-44FF-8B71-4F60AA5954E1}" sibTransId="{2B8BC1C2-50D7-4659-90BE-676F7263C508}"/>
    <dgm:cxn modelId="{776BD120-2AB0-40B1-ADEB-EB7F73044838}" type="presOf" srcId="{226F4BB5-5037-49B8-8C93-ACA33AA00673}" destId="{91E8584B-8F04-4459-A0E2-D1A5978EA968}" srcOrd="0" destOrd="0" presId="urn:microsoft.com/office/officeart/2018/2/layout/IconCircleList"/>
    <dgm:cxn modelId="{6EE4E860-4FFA-40C4-8E69-B02FA7DF91EC}" type="presOf" srcId="{E8CF5428-DE17-44B8-BF9F-FB515A745D63}" destId="{92FDADCD-776C-4C9F-9C9B-79AE6DC677C6}" srcOrd="0" destOrd="0" presId="urn:microsoft.com/office/officeart/2018/2/layout/IconCircleList"/>
    <dgm:cxn modelId="{3333445A-921E-43A1-BA38-EF4A45F7625A}" srcId="{226F4BB5-5037-49B8-8C93-ACA33AA00673}" destId="{CE70ED51-F90D-4723-B60D-7B53B3BFD33A}" srcOrd="3" destOrd="0" parTransId="{E3AD76AD-374C-4B8B-A2D6-6BE1DF739E90}" sibTransId="{2AE17019-0EE5-4FB4-940D-14F4FD97EABB}"/>
    <dgm:cxn modelId="{8B57C488-AA6C-4A23-BF07-6C13E397ECEE}" srcId="{226F4BB5-5037-49B8-8C93-ACA33AA00673}" destId="{E9510444-6220-469A-82B5-DC8A5EF9E2B8}" srcOrd="2" destOrd="0" parTransId="{14DE31EA-1310-4C5E-83A0-BCA1ECFECAEC}" sibTransId="{0AF7962D-09B0-44A3-AD5E-E8C5FD10AC94}"/>
    <dgm:cxn modelId="{A31AB0A4-C162-4336-A158-2712EB7B0492}" type="presOf" srcId="{E9510444-6220-469A-82B5-DC8A5EF9E2B8}" destId="{7D567B17-5251-4514-BBB8-3BA8E5D8642B}" srcOrd="0" destOrd="0" presId="urn:microsoft.com/office/officeart/2018/2/layout/IconCircleList"/>
    <dgm:cxn modelId="{0A23C6B2-4C80-44BA-8A54-1BAC7BFE2609}" type="presOf" srcId="{6F9B5C9D-8D39-41FC-8CB1-7173DEEFAEF7}" destId="{EA0EBC46-7F7A-43C0-945D-ADA40538A160}" srcOrd="0" destOrd="0" presId="urn:microsoft.com/office/officeart/2018/2/layout/IconCircleList"/>
    <dgm:cxn modelId="{E6835BBA-F90E-4D91-87F9-6B1F327BBA0F}" type="presOf" srcId="{2B8BC1C2-50D7-4659-90BE-676F7263C508}" destId="{E8E45630-24B3-471F-8421-7CD5C87EC2C3}" srcOrd="0" destOrd="0" presId="urn:microsoft.com/office/officeart/2018/2/layout/IconCircleList"/>
    <dgm:cxn modelId="{F7326BCD-2064-4774-82BF-A507B3FCE53C}" type="presOf" srcId="{0AF7962D-09B0-44A3-AD5E-E8C5FD10AC94}" destId="{A638486D-CC68-46BF-95E4-CD0FBD6FA026}" srcOrd="0" destOrd="0" presId="urn:microsoft.com/office/officeart/2018/2/layout/IconCircleList"/>
    <dgm:cxn modelId="{FD0E17D7-A51F-4204-A098-45167C842E3B}" type="presOf" srcId="{28DCFF4E-4504-4021-814A-A48305C98555}" destId="{DD8EF49B-06B2-44FE-ABCE-15BF60E27B14}" srcOrd="0" destOrd="0" presId="urn:microsoft.com/office/officeart/2018/2/layout/IconCircleList"/>
    <dgm:cxn modelId="{70058EE1-339F-4DAE-A6F3-DB5FC08ABA2C}" srcId="{226F4BB5-5037-49B8-8C93-ACA33AA00673}" destId="{28DCFF4E-4504-4021-814A-A48305C98555}" srcOrd="1" destOrd="0" parTransId="{BAE3A7A7-5859-4409-AFEA-160585777F00}" sibTransId="{E8CF5428-DE17-44B8-BF9F-FB515A745D63}"/>
    <dgm:cxn modelId="{DCDB9121-0A6B-4590-A05B-7C9CEDD1515D}" type="presParOf" srcId="{91E8584B-8F04-4459-A0E2-D1A5978EA968}" destId="{6BB9F25B-9267-4696-B89C-383F72A889D4}" srcOrd="0" destOrd="0" presId="urn:microsoft.com/office/officeart/2018/2/layout/IconCircleList"/>
    <dgm:cxn modelId="{7E7EBEB0-7B6F-4360-B70A-8D925BD960B5}" type="presParOf" srcId="{6BB9F25B-9267-4696-B89C-383F72A889D4}" destId="{846D226D-472D-49B7-ABD3-1B8834EE0735}" srcOrd="0" destOrd="0" presId="urn:microsoft.com/office/officeart/2018/2/layout/IconCircleList"/>
    <dgm:cxn modelId="{B8B9E779-B8FC-44BC-AC25-7EA570524867}" type="presParOf" srcId="{846D226D-472D-49B7-ABD3-1B8834EE0735}" destId="{32F6FB5D-CD52-41E4-A5DB-050A0B93596A}" srcOrd="0" destOrd="0" presId="urn:microsoft.com/office/officeart/2018/2/layout/IconCircleList"/>
    <dgm:cxn modelId="{F7CC3B2E-3FEB-4107-A279-06A4DF91640C}" type="presParOf" srcId="{846D226D-472D-49B7-ABD3-1B8834EE0735}" destId="{14198C8A-7EA7-4A94-9D06-A95B04092182}" srcOrd="1" destOrd="0" presId="urn:microsoft.com/office/officeart/2018/2/layout/IconCircleList"/>
    <dgm:cxn modelId="{B5FF3BD7-45B6-455A-9198-95AA335777CB}" type="presParOf" srcId="{846D226D-472D-49B7-ABD3-1B8834EE0735}" destId="{57025B4B-1999-4E5D-8CA2-89FF9F5CE099}" srcOrd="2" destOrd="0" presId="urn:microsoft.com/office/officeart/2018/2/layout/IconCircleList"/>
    <dgm:cxn modelId="{2284D029-FBE8-4688-B190-616D4601A305}" type="presParOf" srcId="{846D226D-472D-49B7-ABD3-1B8834EE0735}" destId="{EA0EBC46-7F7A-43C0-945D-ADA40538A160}" srcOrd="3" destOrd="0" presId="urn:microsoft.com/office/officeart/2018/2/layout/IconCircleList"/>
    <dgm:cxn modelId="{F6034231-EEEE-4DEB-8EDE-1AA7E355D5C8}" type="presParOf" srcId="{6BB9F25B-9267-4696-B89C-383F72A889D4}" destId="{E8E45630-24B3-471F-8421-7CD5C87EC2C3}" srcOrd="1" destOrd="0" presId="urn:microsoft.com/office/officeart/2018/2/layout/IconCircleList"/>
    <dgm:cxn modelId="{FFAC11A3-CBFE-446C-AD37-80EB399BBA95}" type="presParOf" srcId="{6BB9F25B-9267-4696-B89C-383F72A889D4}" destId="{249E51B2-24F2-4A4D-B95D-C53115C5C7D7}" srcOrd="2" destOrd="0" presId="urn:microsoft.com/office/officeart/2018/2/layout/IconCircleList"/>
    <dgm:cxn modelId="{E051B1F4-3DF0-4283-9F12-D58800BAC350}" type="presParOf" srcId="{249E51B2-24F2-4A4D-B95D-C53115C5C7D7}" destId="{9DDA53E6-50C5-4958-9189-29D7806FABDE}" srcOrd="0" destOrd="0" presId="urn:microsoft.com/office/officeart/2018/2/layout/IconCircleList"/>
    <dgm:cxn modelId="{5E7C2960-22AB-458D-9778-2CC57A422697}" type="presParOf" srcId="{249E51B2-24F2-4A4D-B95D-C53115C5C7D7}" destId="{D1C0348B-5DCD-4EBE-851A-53C7D45E5CE8}" srcOrd="1" destOrd="0" presId="urn:microsoft.com/office/officeart/2018/2/layout/IconCircleList"/>
    <dgm:cxn modelId="{24A14C0C-32F9-4C3B-825B-CEB80A0211EF}" type="presParOf" srcId="{249E51B2-24F2-4A4D-B95D-C53115C5C7D7}" destId="{146A74CB-1DB3-4533-BD94-093834F10946}" srcOrd="2" destOrd="0" presId="urn:microsoft.com/office/officeart/2018/2/layout/IconCircleList"/>
    <dgm:cxn modelId="{A972F052-7292-4F3F-9640-A1750F4C7EDA}" type="presParOf" srcId="{249E51B2-24F2-4A4D-B95D-C53115C5C7D7}" destId="{DD8EF49B-06B2-44FE-ABCE-15BF60E27B14}" srcOrd="3" destOrd="0" presId="urn:microsoft.com/office/officeart/2018/2/layout/IconCircleList"/>
    <dgm:cxn modelId="{58F26E58-6671-4AA1-86F3-F0E40610CF02}" type="presParOf" srcId="{6BB9F25B-9267-4696-B89C-383F72A889D4}" destId="{92FDADCD-776C-4C9F-9C9B-79AE6DC677C6}" srcOrd="3" destOrd="0" presId="urn:microsoft.com/office/officeart/2018/2/layout/IconCircleList"/>
    <dgm:cxn modelId="{721B29A2-C5C7-4B9D-9557-6351E649BFAD}" type="presParOf" srcId="{6BB9F25B-9267-4696-B89C-383F72A889D4}" destId="{6BE7C80D-AC7A-482C-A36B-207B2171AA63}" srcOrd="4" destOrd="0" presId="urn:microsoft.com/office/officeart/2018/2/layout/IconCircleList"/>
    <dgm:cxn modelId="{736C5DA6-8B37-4F7C-8814-17CE388C5E0E}" type="presParOf" srcId="{6BE7C80D-AC7A-482C-A36B-207B2171AA63}" destId="{21B4BD14-F955-4983-83E3-A26EACAC92E2}" srcOrd="0" destOrd="0" presId="urn:microsoft.com/office/officeart/2018/2/layout/IconCircleList"/>
    <dgm:cxn modelId="{328EAA35-D4FC-48E1-B2C6-A45DBF4AD386}" type="presParOf" srcId="{6BE7C80D-AC7A-482C-A36B-207B2171AA63}" destId="{71D97878-C605-489F-B1CC-B47AFAA97A84}" srcOrd="1" destOrd="0" presId="urn:microsoft.com/office/officeart/2018/2/layout/IconCircleList"/>
    <dgm:cxn modelId="{8DDAD0EF-6AB0-401F-AF23-8A897BD5EA22}" type="presParOf" srcId="{6BE7C80D-AC7A-482C-A36B-207B2171AA63}" destId="{9FD8AA53-34E6-49B6-950F-035DBE620622}" srcOrd="2" destOrd="0" presId="urn:microsoft.com/office/officeart/2018/2/layout/IconCircleList"/>
    <dgm:cxn modelId="{930A9FA4-FBC3-41A6-AA8A-0203623A4913}" type="presParOf" srcId="{6BE7C80D-AC7A-482C-A36B-207B2171AA63}" destId="{7D567B17-5251-4514-BBB8-3BA8E5D8642B}" srcOrd="3" destOrd="0" presId="urn:microsoft.com/office/officeart/2018/2/layout/IconCircleList"/>
    <dgm:cxn modelId="{C05FB528-ABB8-45E2-9481-5CEB728A7376}" type="presParOf" srcId="{6BB9F25B-9267-4696-B89C-383F72A889D4}" destId="{A638486D-CC68-46BF-95E4-CD0FBD6FA026}" srcOrd="5" destOrd="0" presId="urn:microsoft.com/office/officeart/2018/2/layout/IconCircleList"/>
    <dgm:cxn modelId="{F56897EC-C586-4F82-AD90-203AC760CFE1}" type="presParOf" srcId="{6BB9F25B-9267-4696-B89C-383F72A889D4}" destId="{1ABD2076-0CAF-468E-99DE-9CDD9AE46622}" srcOrd="6" destOrd="0" presId="urn:microsoft.com/office/officeart/2018/2/layout/IconCircleList"/>
    <dgm:cxn modelId="{DC8B1B49-190D-448A-9966-2B172FDDEB25}" type="presParOf" srcId="{1ABD2076-0CAF-468E-99DE-9CDD9AE46622}" destId="{13A90C27-C166-42E9-A0ED-166DC5B98DAA}" srcOrd="0" destOrd="0" presId="urn:microsoft.com/office/officeart/2018/2/layout/IconCircleList"/>
    <dgm:cxn modelId="{49D54C21-8641-4E32-BC43-B51A5ED9E168}" type="presParOf" srcId="{1ABD2076-0CAF-468E-99DE-9CDD9AE46622}" destId="{7BBBB126-45BA-4338-AD37-8C9FC740B20F}" srcOrd="1" destOrd="0" presId="urn:microsoft.com/office/officeart/2018/2/layout/IconCircleList"/>
    <dgm:cxn modelId="{F76BF5DB-789F-4308-958E-26E08AC44CBE}" type="presParOf" srcId="{1ABD2076-0CAF-468E-99DE-9CDD9AE46622}" destId="{70F18121-2690-49DF-B57F-30E5F6091E62}" srcOrd="2" destOrd="0" presId="urn:microsoft.com/office/officeart/2018/2/layout/IconCircleList"/>
    <dgm:cxn modelId="{1188AB59-6C68-46A4-944A-20AC26417566}" type="presParOf" srcId="{1ABD2076-0CAF-468E-99DE-9CDD9AE46622}" destId="{1148737F-DE0D-400F-ADD4-7FAE0D08205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8E0677-B994-4B89-9104-63592487EB0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4DD88D41-F424-47C5-9ACB-CDDB7D00CB82}">
      <dgm:prSet/>
      <dgm:spPr/>
      <dgm:t>
        <a:bodyPr/>
        <a:lstStyle/>
        <a:p>
          <a:r>
            <a:rPr lang="en-GB" dirty="0"/>
            <a:t>You don’t have to do it in one sitting</a:t>
          </a:r>
          <a:endParaRPr lang="en-US" dirty="0"/>
        </a:p>
      </dgm:t>
    </dgm:pt>
    <dgm:pt modelId="{94362845-8C0A-45BD-B74A-E0B9A6ED696C}" type="parTrans" cxnId="{2DAD7138-9D65-40BE-90F4-CE900B540B2F}">
      <dgm:prSet/>
      <dgm:spPr/>
      <dgm:t>
        <a:bodyPr/>
        <a:lstStyle/>
        <a:p>
          <a:endParaRPr lang="en-US"/>
        </a:p>
      </dgm:t>
    </dgm:pt>
    <dgm:pt modelId="{93E6EAB8-D079-42A2-89AA-2B30D3D0B507}" type="sibTrans" cxnId="{2DAD7138-9D65-40BE-90F4-CE900B540B2F}">
      <dgm:prSet/>
      <dgm:spPr/>
      <dgm:t>
        <a:bodyPr/>
        <a:lstStyle/>
        <a:p>
          <a:endParaRPr lang="en-US"/>
        </a:p>
      </dgm:t>
    </dgm:pt>
    <dgm:pt modelId="{E416B041-D58C-4E11-B0D4-90D2266826C8}">
      <dgm:prSet/>
      <dgm:spPr/>
      <dgm:t>
        <a:bodyPr/>
        <a:lstStyle/>
        <a:p>
          <a:r>
            <a:rPr lang="en-GB"/>
            <a:t>But use the save button regularly!</a:t>
          </a:r>
          <a:endParaRPr lang="en-US"/>
        </a:p>
      </dgm:t>
    </dgm:pt>
    <dgm:pt modelId="{20F533CF-4320-41A1-94CC-7258BC969223}" type="parTrans" cxnId="{9C50F871-A148-42B2-95AB-95F46491CC41}">
      <dgm:prSet/>
      <dgm:spPr/>
      <dgm:t>
        <a:bodyPr/>
        <a:lstStyle/>
        <a:p>
          <a:endParaRPr lang="en-US"/>
        </a:p>
      </dgm:t>
    </dgm:pt>
    <dgm:pt modelId="{9B70FD81-6F76-4434-9A56-31A63AE9B5BD}" type="sibTrans" cxnId="{9C50F871-A148-42B2-95AB-95F46491CC41}">
      <dgm:prSet/>
      <dgm:spPr/>
      <dgm:t>
        <a:bodyPr/>
        <a:lstStyle/>
        <a:p>
          <a:endParaRPr lang="en-US"/>
        </a:p>
      </dgm:t>
    </dgm:pt>
    <dgm:pt modelId="{09BD588A-6CD7-403D-A4E4-886FAB30C406}" type="pres">
      <dgm:prSet presAssocID="{E78E0677-B994-4B89-9104-63592487EB09}" presName="linear" presStyleCnt="0">
        <dgm:presLayoutVars>
          <dgm:animLvl val="lvl"/>
          <dgm:resizeHandles val="exact"/>
        </dgm:presLayoutVars>
      </dgm:prSet>
      <dgm:spPr/>
    </dgm:pt>
    <dgm:pt modelId="{7DFC1D48-657A-41EF-BEDC-FB94A79477AC}" type="pres">
      <dgm:prSet presAssocID="{4DD88D41-F424-47C5-9ACB-CDDB7D00CB82}" presName="parentText" presStyleLbl="node1" presStyleIdx="0" presStyleCnt="2">
        <dgm:presLayoutVars>
          <dgm:chMax val="0"/>
          <dgm:bulletEnabled val="1"/>
        </dgm:presLayoutVars>
      </dgm:prSet>
      <dgm:spPr/>
    </dgm:pt>
    <dgm:pt modelId="{31E66E3A-9FD7-4B6C-8F62-E982EDF21317}" type="pres">
      <dgm:prSet presAssocID="{93E6EAB8-D079-42A2-89AA-2B30D3D0B507}" presName="spacer" presStyleCnt="0"/>
      <dgm:spPr/>
    </dgm:pt>
    <dgm:pt modelId="{0F491BA5-7CDB-4CC3-90C8-D0919C5AC0F0}" type="pres">
      <dgm:prSet presAssocID="{E416B041-D58C-4E11-B0D4-90D2266826C8}" presName="parentText" presStyleLbl="node1" presStyleIdx="1" presStyleCnt="2">
        <dgm:presLayoutVars>
          <dgm:chMax val="0"/>
          <dgm:bulletEnabled val="1"/>
        </dgm:presLayoutVars>
      </dgm:prSet>
      <dgm:spPr/>
    </dgm:pt>
  </dgm:ptLst>
  <dgm:cxnLst>
    <dgm:cxn modelId="{D2350C2B-ED22-4398-AA09-8ACA87F288C9}" type="presOf" srcId="{E78E0677-B994-4B89-9104-63592487EB09}" destId="{09BD588A-6CD7-403D-A4E4-886FAB30C406}" srcOrd="0" destOrd="0" presId="urn:microsoft.com/office/officeart/2005/8/layout/vList2"/>
    <dgm:cxn modelId="{2DAD7138-9D65-40BE-90F4-CE900B540B2F}" srcId="{E78E0677-B994-4B89-9104-63592487EB09}" destId="{4DD88D41-F424-47C5-9ACB-CDDB7D00CB82}" srcOrd="0" destOrd="0" parTransId="{94362845-8C0A-45BD-B74A-E0B9A6ED696C}" sibTransId="{93E6EAB8-D079-42A2-89AA-2B30D3D0B507}"/>
    <dgm:cxn modelId="{9C50F871-A148-42B2-95AB-95F46491CC41}" srcId="{E78E0677-B994-4B89-9104-63592487EB09}" destId="{E416B041-D58C-4E11-B0D4-90D2266826C8}" srcOrd="1" destOrd="0" parTransId="{20F533CF-4320-41A1-94CC-7258BC969223}" sibTransId="{9B70FD81-6F76-4434-9A56-31A63AE9B5BD}"/>
    <dgm:cxn modelId="{7D88F5D9-5CCF-4C49-B17D-71AF5DA2B8DF}" type="presOf" srcId="{E416B041-D58C-4E11-B0D4-90D2266826C8}" destId="{0F491BA5-7CDB-4CC3-90C8-D0919C5AC0F0}" srcOrd="0" destOrd="0" presId="urn:microsoft.com/office/officeart/2005/8/layout/vList2"/>
    <dgm:cxn modelId="{AC0BFFFF-C1CA-4EC7-88E5-D452AAFACB9D}" type="presOf" srcId="{4DD88D41-F424-47C5-9ACB-CDDB7D00CB82}" destId="{7DFC1D48-657A-41EF-BEDC-FB94A79477AC}" srcOrd="0" destOrd="0" presId="urn:microsoft.com/office/officeart/2005/8/layout/vList2"/>
    <dgm:cxn modelId="{23586B80-BEAB-4FF7-8446-DC262A4B4100}" type="presParOf" srcId="{09BD588A-6CD7-403D-A4E4-886FAB30C406}" destId="{7DFC1D48-657A-41EF-BEDC-FB94A79477AC}" srcOrd="0" destOrd="0" presId="urn:microsoft.com/office/officeart/2005/8/layout/vList2"/>
    <dgm:cxn modelId="{C90B3401-A6F9-4979-AB3B-0ED6D74566EE}" type="presParOf" srcId="{09BD588A-6CD7-403D-A4E4-886FAB30C406}" destId="{31E66E3A-9FD7-4B6C-8F62-E982EDF21317}" srcOrd="1" destOrd="0" presId="urn:microsoft.com/office/officeart/2005/8/layout/vList2"/>
    <dgm:cxn modelId="{94359D5C-3801-4F2A-8931-A57600803E14}" type="presParOf" srcId="{09BD588A-6CD7-403D-A4E4-886FAB30C406}" destId="{0F491BA5-7CDB-4CC3-90C8-D0919C5AC0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F4C8E3-0E24-4D94-AB18-613EF24AD87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0F9B964B-04CA-4265-B58E-92DEF0A0FD59}">
      <dgm:prSet/>
      <dgm:spPr/>
      <dgm:t>
        <a:bodyPr/>
        <a:lstStyle/>
        <a:p>
          <a:r>
            <a:rPr lang="en-GB"/>
            <a:t>The homecare tool, for example, enables you to reflect different enhancements by job type/job role. </a:t>
          </a:r>
          <a:endParaRPr lang="en-US"/>
        </a:p>
      </dgm:t>
    </dgm:pt>
    <dgm:pt modelId="{6993E394-64D1-464E-A10A-82896A97CC78}" type="parTrans" cxnId="{0AC5B115-2339-47C6-BBB1-BECA2B765BDF}">
      <dgm:prSet/>
      <dgm:spPr/>
      <dgm:t>
        <a:bodyPr/>
        <a:lstStyle/>
        <a:p>
          <a:endParaRPr lang="en-US"/>
        </a:p>
      </dgm:t>
    </dgm:pt>
    <dgm:pt modelId="{18261FA5-BCA0-46BE-93EA-445F11064182}" type="sibTrans" cxnId="{0AC5B115-2339-47C6-BBB1-BECA2B765BDF}">
      <dgm:prSet/>
      <dgm:spPr/>
      <dgm:t>
        <a:bodyPr/>
        <a:lstStyle/>
        <a:p>
          <a:endParaRPr lang="en-US"/>
        </a:p>
      </dgm:t>
    </dgm:pt>
    <dgm:pt modelId="{0D46C3B8-01FE-4D15-B957-8649990005B7}">
      <dgm:prSet/>
      <dgm:spPr/>
      <dgm:t>
        <a:bodyPr/>
        <a:lstStyle/>
        <a:p>
          <a:r>
            <a:rPr lang="en-GB"/>
            <a:t>If you pay enhancements dependent on other factors – such as qualifications – you will need to use an average across the relevant job roles</a:t>
          </a:r>
          <a:endParaRPr lang="en-US"/>
        </a:p>
      </dgm:t>
    </dgm:pt>
    <dgm:pt modelId="{D698ED9E-9731-4BD9-8B38-446EC3568680}" type="parTrans" cxnId="{9C3BACA7-0E7D-4CEA-8DAA-563A162AE674}">
      <dgm:prSet/>
      <dgm:spPr/>
      <dgm:t>
        <a:bodyPr/>
        <a:lstStyle/>
        <a:p>
          <a:endParaRPr lang="en-US"/>
        </a:p>
      </dgm:t>
    </dgm:pt>
    <dgm:pt modelId="{BB424F37-038D-4F62-8F0D-E1DD6D8E72FD}" type="sibTrans" cxnId="{9C3BACA7-0E7D-4CEA-8DAA-563A162AE674}">
      <dgm:prSet/>
      <dgm:spPr/>
      <dgm:t>
        <a:bodyPr/>
        <a:lstStyle/>
        <a:p>
          <a:endParaRPr lang="en-US"/>
        </a:p>
      </dgm:t>
    </dgm:pt>
    <dgm:pt modelId="{DBCC9CF0-2FD2-4B6C-A407-6BAD37628CC7}" type="pres">
      <dgm:prSet presAssocID="{B9F4C8E3-0E24-4D94-AB18-613EF24AD871}" presName="vert0" presStyleCnt="0">
        <dgm:presLayoutVars>
          <dgm:dir/>
          <dgm:animOne val="branch"/>
          <dgm:animLvl val="lvl"/>
        </dgm:presLayoutVars>
      </dgm:prSet>
      <dgm:spPr/>
    </dgm:pt>
    <dgm:pt modelId="{A89E2912-DFF6-496D-8099-4738D1ECE5C5}" type="pres">
      <dgm:prSet presAssocID="{0F9B964B-04CA-4265-B58E-92DEF0A0FD59}" presName="thickLine" presStyleLbl="alignNode1" presStyleIdx="0" presStyleCnt="2"/>
      <dgm:spPr/>
    </dgm:pt>
    <dgm:pt modelId="{F781EE36-01E9-4A02-9D0C-43E1EB011175}" type="pres">
      <dgm:prSet presAssocID="{0F9B964B-04CA-4265-B58E-92DEF0A0FD59}" presName="horz1" presStyleCnt="0"/>
      <dgm:spPr/>
    </dgm:pt>
    <dgm:pt modelId="{44552756-F306-437E-B798-DFBCA087946B}" type="pres">
      <dgm:prSet presAssocID="{0F9B964B-04CA-4265-B58E-92DEF0A0FD59}" presName="tx1" presStyleLbl="revTx" presStyleIdx="0" presStyleCnt="2"/>
      <dgm:spPr/>
    </dgm:pt>
    <dgm:pt modelId="{6B7102BF-8CD6-4D69-BCEC-A7FC4C3D9439}" type="pres">
      <dgm:prSet presAssocID="{0F9B964B-04CA-4265-B58E-92DEF0A0FD59}" presName="vert1" presStyleCnt="0"/>
      <dgm:spPr/>
    </dgm:pt>
    <dgm:pt modelId="{88B1A418-3AF7-4691-A4DF-DF60CD28EBCA}" type="pres">
      <dgm:prSet presAssocID="{0D46C3B8-01FE-4D15-B957-8649990005B7}" presName="thickLine" presStyleLbl="alignNode1" presStyleIdx="1" presStyleCnt="2"/>
      <dgm:spPr/>
    </dgm:pt>
    <dgm:pt modelId="{1EC6BD9E-671C-462F-9E85-B53AEC08ABAA}" type="pres">
      <dgm:prSet presAssocID="{0D46C3B8-01FE-4D15-B957-8649990005B7}" presName="horz1" presStyleCnt="0"/>
      <dgm:spPr/>
    </dgm:pt>
    <dgm:pt modelId="{88119ECE-4FDC-4B20-9494-0A20BC325381}" type="pres">
      <dgm:prSet presAssocID="{0D46C3B8-01FE-4D15-B957-8649990005B7}" presName="tx1" presStyleLbl="revTx" presStyleIdx="1" presStyleCnt="2"/>
      <dgm:spPr/>
    </dgm:pt>
    <dgm:pt modelId="{F7085255-60AE-478D-AF81-58D469059817}" type="pres">
      <dgm:prSet presAssocID="{0D46C3B8-01FE-4D15-B957-8649990005B7}" presName="vert1" presStyleCnt="0"/>
      <dgm:spPr/>
    </dgm:pt>
  </dgm:ptLst>
  <dgm:cxnLst>
    <dgm:cxn modelId="{0AC5B115-2339-47C6-BBB1-BECA2B765BDF}" srcId="{B9F4C8E3-0E24-4D94-AB18-613EF24AD871}" destId="{0F9B964B-04CA-4265-B58E-92DEF0A0FD59}" srcOrd="0" destOrd="0" parTransId="{6993E394-64D1-464E-A10A-82896A97CC78}" sibTransId="{18261FA5-BCA0-46BE-93EA-445F11064182}"/>
    <dgm:cxn modelId="{A1A48464-1BDA-454D-BBB2-2E6F68404311}" type="presOf" srcId="{0F9B964B-04CA-4265-B58E-92DEF0A0FD59}" destId="{44552756-F306-437E-B798-DFBCA087946B}" srcOrd="0" destOrd="0" presId="urn:microsoft.com/office/officeart/2008/layout/LinedList"/>
    <dgm:cxn modelId="{23320196-36CE-474B-A01B-58DCB98E9859}" type="presOf" srcId="{0D46C3B8-01FE-4D15-B957-8649990005B7}" destId="{88119ECE-4FDC-4B20-9494-0A20BC325381}" srcOrd="0" destOrd="0" presId="urn:microsoft.com/office/officeart/2008/layout/LinedList"/>
    <dgm:cxn modelId="{9C3BACA7-0E7D-4CEA-8DAA-563A162AE674}" srcId="{B9F4C8E3-0E24-4D94-AB18-613EF24AD871}" destId="{0D46C3B8-01FE-4D15-B957-8649990005B7}" srcOrd="1" destOrd="0" parTransId="{D698ED9E-9731-4BD9-8B38-446EC3568680}" sibTransId="{BB424F37-038D-4F62-8F0D-E1DD6D8E72FD}"/>
    <dgm:cxn modelId="{4F7B5FB0-61CA-453C-95FF-107B6C12009B}" type="presOf" srcId="{B9F4C8E3-0E24-4D94-AB18-613EF24AD871}" destId="{DBCC9CF0-2FD2-4B6C-A407-6BAD37628CC7}" srcOrd="0" destOrd="0" presId="urn:microsoft.com/office/officeart/2008/layout/LinedList"/>
    <dgm:cxn modelId="{C28EEC67-6956-4630-AC13-E63E83B3ECA2}" type="presParOf" srcId="{DBCC9CF0-2FD2-4B6C-A407-6BAD37628CC7}" destId="{A89E2912-DFF6-496D-8099-4738D1ECE5C5}" srcOrd="0" destOrd="0" presId="urn:microsoft.com/office/officeart/2008/layout/LinedList"/>
    <dgm:cxn modelId="{6B1436B8-66A2-42D1-B458-E4583CBA8824}" type="presParOf" srcId="{DBCC9CF0-2FD2-4B6C-A407-6BAD37628CC7}" destId="{F781EE36-01E9-4A02-9D0C-43E1EB011175}" srcOrd="1" destOrd="0" presId="urn:microsoft.com/office/officeart/2008/layout/LinedList"/>
    <dgm:cxn modelId="{5E00310D-26F0-4D5F-82D4-454E3B3A7B73}" type="presParOf" srcId="{F781EE36-01E9-4A02-9D0C-43E1EB011175}" destId="{44552756-F306-437E-B798-DFBCA087946B}" srcOrd="0" destOrd="0" presId="urn:microsoft.com/office/officeart/2008/layout/LinedList"/>
    <dgm:cxn modelId="{B904D816-734B-4E86-A206-BF8A64272329}" type="presParOf" srcId="{F781EE36-01E9-4A02-9D0C-43E1EB011175}" destId="{6B7102BF-8CD6-4D69-BCEC-A7FC4C3D9439}" srcOrd="1" destOrd="0" presId="urn:microsoft.com/office/officeart/2008/layout/LinedList"/>
    <dgm:cxn modelId="{46F5F9D9-551C-4408-A9B9-1CEE8649258E}" type="presParOf" srcId="{DBCC9CF0-2FD2-4B6C-A407-6BAD37628CC7}" destId="{88B1A418-3AF7-4691-A4DF-DF60CD28EBCA}" srcOrd="2" destOrd="0" presId="urn:microsoft.com/office/officeart/2008/layout/LinedList"/>
    <dgm:cxn modelId="{90DABEFD-1925-4E52-9B86-10B987B57A2B}" type="presParOf" srcId="{DBCC9CF0-2FD2-4B6C-A407-6BAD37628CC7}" destId="{1EC6BD9E-671C-462F-9E85-B53AEC08ABAA}" srcOrd="3" destOrd="0" presId="urn:microsoft.com/office/officeart/2008/layout/LinedList"/>
    <dgm:cxn modelId="{685585B0-5C03-48F5-A7C2-EF9BE1FAC3AE}" type="presParOf" srcId="{1EC6BD9E-671C-462F-9E85-B53AEC08ABAA}" destId="{88119ECE-4FDC-4B20-9494-0A20BC325381}" srcOrd="0" destOrd="0" presId="urn:microsoft.com/office/officeart/2008/layout/LinedList"/>
    <dgm:cxn modelId="{AE285FEB-6CE4-4B47-9EAB-DE5DB1CF2D9D}" type="presParOf" srcId="{1EC6BD9E-671C-462F-9E85-B53AEC08ABAA}" destId="{F7085255-60AE-478D-AF81-58D46905981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49F49-2FEF-423B-8088-140C9D6BE405}">
      <dsp:nvSpPr>
        <dsp:cNvPr id="0" name=""/>
        <dsp:cNvSpPr/>
      </dsp:nvSpPr>
      <dsp:spPr>
        <a:xfrm>
          <a:off x="0" y="237"/>
          <a:ext cx="6674967" cy="263840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GB" sz="1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GB" sz="1600" kern="1200" dirty="0"/>
            <a:t>It’s an evidence-based approach where providers share the costs they face in delivering home care &amp; residential or nursing care</a:t>
          </a:r>
        </a:p>
        <a:p>
          <a:pPr marL="0" marR="0" lvl="0" indent="0" algn="l" defTabSz="914400" eaLnBrk="1" fontAlgn="auto" latinLnBrk="0" hangingPunct="1">
            <a:lnSpc>
              <a:spcPct val="100000"/>
            </a:lnSpc>
            <a:spcBef>
              <a:spcPct val="0"/>
            </a:spcBef>
            <a:spcAft>
              <a:spcPts val="0"/>
            </a:spcAft>
            <a:buClrTx/>
            <a:buSzTx/>
            <a:buFontTx/>
            <a:buNone/>
            <a:tabLst/>
            <a:defRPr/>
          </a:pPr>
          <a:endParaRPr lang="en-GB" sz="1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GB" sz="1600" kern="1200" dirty="0"/>
            <a:t>It recognises the real cost pressures facing providers as well as the reasonable returns needed from operations and capital</a:t>
          </a:r>
        </a:p>
        <a:p>
          <a:pPr marL="0" marR="0" lvl="0" indent="0" algn="l" defTabSz="914400" eaLnBrk="1" fontAlgn="auto" latinLnBrk="0" hangingPunct="1">
            <a:lnSpc>
              <a:spcPct val="100000"/>
            </a:lnSpc>
            <a:spcBef>
              <a:spcPct val="0"/>
            </a:spcBef>
            <a:spcAft>
              <a:spcPts val="0"/>
            </a:spcAft>
            <a:buClrTx/>
            <a:buSzTx/>
            <a:buFontTx/>
            <a:buNone/>
            <a:tabLst/>
            <a:defRPr/>
          </a:pPr>
          <a:endParaRPr lang="en-US" sz="1600" kern="1200" dirty="0"/>
        </a:p>
        <a:p>
          <a:pPr marL="0" marR="0" lvl="0" indent="0" algn="l" defTabSz="488950" eaLnBrk="1" fontAlgn="auto" latinLnBrk="0" hangingPunct="1">
            <a:lnSpc>
              <a:spcPct val="90000"/>
            </a:lnSpc>
            <a:spcBef>
              <a:spcPct val="0"/>
            </a:spcBef>
            <a:spcAft>
              <a:spcPct val="35000"/>
            </a:spcAft>
            <a:buClrTx/>
            <a:buSzTx/>
            <a:buFontTx/>
            <a:buNone/>
            <a:tabLst/>
            <a:defRPr/>
          </a:pPr>
          <a:r>
            <a:rPr lang="en-GB" sz="1600" kern="1200" dirty="0"/>
            <a:t>It uses cost tools that have been developed in consultation with providers and LAs which ensure a consistent and a balanced approach to establishing a fair cost. We will be using the ARCC Dom Care Tool – see slides below for more details and links to access the tool.</a:t>
          </a:r>
        </a:p>
        <a:p>
          <a:pPr marL="0" lvl="0" algn="l" defTabSz="488950">
            <a:lnSpc>
              <a:spcPct val="90000"/>
            </a:lnSpc>
            <a:spcBef>
              <a:spcPct val="0"/>
            </a:spcBef>
            <a:spcAft>
              <a:spcPct val="35000"/>
            </a:spcAft>
            <a:buNone/>
          </a:pPr>
          <a:endParaRPr lang="en-US" sz="1000" kern="1200" dirty="0"/>
        </a:p>
      </dsp:txBody>
      <dsp:txXfrm>
        <a:off x="128796" y="129033"/>
        <a:ext cx="6417375" cy="2380814"/>
      </dsp:txXfrm>
    </dsp:sp>
    <dsp:sp modelId="{F3B392A6-1601-4679-A9FA-D6CCA5E4FEDB}">
      <dsp:nvSpPr>
        <dsp:cNvPr id="0" name=""/>
        <dsp:cNvSpPr/>
      </dsp:nvSpPr>
      <dsp:spPr>
        <a:xfrm>
          <a:off x="0" y="2642349"/>
          <a:ext cx="6674967" cy="263840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indent="0" algn="l">
            <a:spcBef>
              <a:spcPct val="0"/>
            </a:spcBef>
            <a:buNone/>
          </a:pPr>
          <a:r>
            <a:rPr lang="en-GB" sz="1800" kern="1200" dirty="0"/>
            <a:t>The upper quartile, median and lower quartile costs in each of the markets are submitted to govt, with the median referred to as the Fair Cost of Care </a:t>
          </a:r>
        </a:p>
        <a:p>
          <a:pPr indent="0" algn="l">
            <a:spcBef>
              <a:spcPct val="0"/>
            </a:spcBef>
            <a:buNone/>
          </a:pPr>
          <a:endParaRPr lang="en-GB" sz="1800" kern="1200" dirty="0"/>
        </a:p>
        <a:p>
          <a:pPr indent="0" algn="l">
            <a:spcBef>
              <a:spcPct val="0"/>
            </a:spcBef>
            <a:buNone/>
          </a:pPr>
          <a:r>
            <a:rPr lang="en-GB" sz="1800" kern="1200" dirty="0"/>
            <a:t>Each LA develops a plan to look at the impact of market changes over the next 3 years and how to make local markets more sustainable</a:t>
          </a:r>
        </a:p>
        <a:p>
          <a:pPr marL="0" lvl="0" indent="0" algn="l" defTabSz="488950">
            <a:lnSpc>
              <a:spcPct val="90000"/>
            </a:lnSpc>
            <a:spcBef>
              <a:spcPct val="0"/>
            </a:spcBef>
            <a:spcAft>
              <a:spcPct val="35000"/>
            </a:spcAft>
            <a:buNone/>
          </a:pPr>
          <a:endParaRPr lang="en-US" sz="500" kern="1200" dirty="0"/>
        </a:p>
      </dsp:txBody>
      <dsp:txXfrm>
        <a:off x="128796" y="2771145"/>
        <a:ext cx="6417375" cy="2380814"/>
      </dsp:txXfrm>
    </dsp:sp>
    <dsp:sp modelId="{91E7C36C-513E-4F38-AC7D-A928F72797A7}">
      <dsp:nvSpPr>
        <dsp:cNvPr id="0" name=""/>
        <dsp:cNvSpPr/>
      </dsp:nvSpPr>
      <dsp:spPr>
        <a:xfrm>
          <a:off x="0" y="5287329"/>
          <a:ext cx="6674967" cy="117485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l" defTabSz="222250">
            <a:lnSpc>
              <a:spcPct val="90000"/>
            </a:lnSpc>
            <a:spcBef>
              <a:spcPct val="0"/>
            </a:spcBef>
            <a:spcAft>
              <a:spcPct val="35000"/>
            </a:spcAft>
            <a:buNone/>
          </a:pPr>
          <a:endParaRPr lang="en-GB" sz="500" kern="1200" dirty="0"/>
        </a:p>
        <a:p>
          <a:pPr marL="0" lvl="0" indent="0" algn="l" defTabSz="222250">
            <a:lnSpc>
              <a:spcPct val="90000"/>
            </a:lnSpc>
            <a:spcBef>
              <a:spcPct val="0"/>
            </a:spcBef>
            <a:spcAft>
              <a:spcPct val="35000"/>
            </a:spcAft>
            <a:buNone/>
          </a:pPr>
          <a:r>
            <a:rPr lang="en-GB" sz="1600" kern="1200" dirty="0"/>
            <a:t>LAs will also have to set out by February 2023 how they will move towards the fair cost of care.</a:t>
          </a:r>
          <a:endParaRPr lang="en-US" sz="1600" kern="1200" dirty="0"/>
        </a:p>
      </dsp:txBody>
      <dsp:txXfrm>
        <a:off x="57352" y="5344681"/>
        <a:ext cx="6560263" cy="1060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7B0DB-0DCC-430F-AE37-F2E0DE69B6C8}">
      <dsp:nvSpPr>
        <dsp:cNvPr id="0" name=""/>
        <dsp:cNvSpPr/>
      </dsp:nvSpPr>
      <dsp:spPr>
        <a:xfrm>
          <a:off x="0" y="266015"/>
          <a:ext cx="5286895" cy="56276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Residential and nursing homes (+65) across England</a:t>
          </a:r>
          <a:endParaRPr lang="en-US" sz="6500" kern="1200"/>
        </a:p>
      </dsp:txBody>
      <dsp:txXfrm>
        <a:off x="258085" y="524100"/>
        <a:ext cx="4770725" cy="51115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1A2B00-903B-4A8C-B904-1217D28A2233}">
      <dsp:nvSpPr>
        <dsp:cNvPr id="0" name=""/>
        <dsp:cNvSpPr/>
      </dsp:nvSpPr>
      <dsp:spPr>
        <a:xfrm>
          <a:off x="0" y="136037"/>
          <a:ext cx="6117335" cy="15478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1" kern="1200" dirty="0"/>
            <a:t>Supported living is out of scope</a:t>
          </a:r>
          <a:endParaRPr lang="en-US" sz="1900" b="1" kern="1200" dirty="0"/>
        </a:p>
      </dsp:txBody>
      <dsp:txXfrm>
        <a:off x="75559" y="211596"/>
        <a:ext cx="5966217" cy="1396710"/>
      </dsp:txXfrm>
    </dsp:sp>
    <dsp:sp modelId="{4AD47721-2F01-48E5-B4F0-3296E170EEE9}">
      <dsp:nvSpPr>
        <dsp:cNvPr id="0" name=""/>
        <dsp:cNvSpPr/>
      </dsp:nvSpPr>
      <dsp:spPr>
        <a:xfrm>
          <a:off x="0" y="1738585"/>
          <a:ext cx="6117335" cy="154782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1" kern="1200" dirty="0"/>
            <a:t>Extra care is out of scope </a:t>
          </a:r>
          <a:r>
            <a:rPr lang="en-GB" sz="1900" kern="1200" dirty="0"/>
            <a:t>– although if you are a </a:t>
          </a:r>
          <a:r>
            <a:rPr lang="en-GB" sz="1900" kern="1200" dirty="0" err="1"/>
            <a:t>dom</a:t>
          </a:r>
          <a:r>
            <a:rPr lang="en-GB" sz="1900" kern="1200" dirty="0"/>
            <a:t> care service working in the community and </a:t>
          </a:r>
          <a:r>
            <a:rPr lang="en-GB" sz="1900" b="1" kern="1200" dirty="0"/>
            <a:t>also</a:t>
          </a:r>
          <a:r>
            <a:rPr lang="en-GB" sz="1900" kern="1200" dirty="0"/>
            <a:t> provide services within an extra care scheme, all of these services </a:t>
          </a:r>
          <a:r>
            <a:rPr lang="en-GB" sz="1900" b="1" kern="1200" dirty="0"/>
            <a:t>are</a:t>
          </a:r>
          <a:r>
            <a:rPr lang="en-GB" sz="1900" kern="1200" dirty="0"/>
            <a:t> within scope</a:t>
          </a:r>
          <a:endParaRPr lang="en-US" sz="1900" kern="1200" dirty="0"/>
        </a:p>
      </dsp:txBody>
      <dsp:txXfrm>
        <a:off x="75559" y="1814144"/>
        <a:ext cx="5966217" cy="1396710"/>
      </dsp:txXfrm>
    </dsp:sp>
    <dsp:sp modelId="{116CE0C3-B40E-4A42-993B-EBD7B07BFBD9}">
      <dsp:nvSpPr>
        <dsp:cNvPr id="0" name=""/>
        <dsp:cNvSpPr/>
      </dsp:nvSpPr>
      <dsp:spPr>
        <a:xfrm>
          <a:off x="0" y="3341134"/>
          <a:ext cx="6117335" cy="22195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GB" sz="1900" kern="1200" dirty="0"/>
            <a:t>Check out the official guidance on the next page which helps to define what’s in and what’s out of scope……</a:t>
          </a:r>
          <a:endParaRPr lang="en-US" sz="1900" kern="1200" dirty="0"/>
        </a:p>
        <a:p>
          <a:pPr marL="0" lvl="0" algn="l" defTabSz="1022350">
            <a:lnSpc>
              <a:spcPct val="90000"/>
            </a:lnSpc>
            <a:spcBef>
              <a:spcPct val="0"/>
            </a:spcBef>
            <a:spcAft>
              <a:spcPct val="35000"/>
            </a:spcAft>
            <a:buNone/>
          </a:pPr>
          <a:r>
            <a:rPr lang="en-GB" sz="1900" kern="1200" dirty="0"/>
            <a:t>If in doubt, contact us on </a:t>
          </a:r>
          <a:r>
            <a:rPr lang="en-GB" sz="1900" kern="1200" dirty="0">
              <a:hlinkClick xmlns:r="http://schemas.openxmlformats.org/officeDocument/2006/relationships" r:id="rId1"/>
            </a:rPr>
            <a:t>costofcare@westsussex.gov.uk</a:t>
          </a:r>
          <a:endParaRPr lang="en-GB" sz="1900" kern="1200" dirty="0"/>
        </a:p>
        <a:p>
          <a:pPr marL="0" lvl="0" algn="l" defTabSz="1022350">
            <a:lnSpc>
              <a:spcPct val="90000"/>
            </a:lnSpc>
            <a:spcBef>
              <a:spcPct val="0"/>
            </a:spcBef>
            <a:spcAft>
              <a:spcPct val="35000"/>
            </a:spcAft>
            <a:buNone/>
          </a:pPr>
          <a:endParaRPr lang="en-GB" sz="1900" kern="1200" dirty="0"/>
        </a:p>
      </dsp:txBody>
      <dsp:txXfrm>
        <a:off x="108349" y="3449483"/>
        <a:ext cx="5900637" cy="20028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138D8-F1CC-49C0-BCB0-42D809D4B735}">
      <dsp:nvSpPr>
        <dsp:cNvPr id="0" name=""/>
        <dsp:cNvSpPr/>
      </dsp:nvSpPr>
      <dsp:spPr>
        <a:xfrm>
          <a:off x="0" y="2364"/>
          <a:ext cx="6117335" cy="11983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FE5138-8586-438A-BEDE-E08F146D621E}">
      <dsp:nvSpPr>
        <dsp:cNvPr id="0" name=""/>
        <dsp:cNvSpPr/>
      </dsp:nvSpPr>
      <dsp:spPr>
        <a:xfrm>
          <a:off x="362489" y="271984"/>
          <a:ext cx="659071" cy="6590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5167F4-3D0B-44E6-B768-04BC5FB6146F}">
      <dsp:nvSpPr>
        <dsp:cNvPr id="0" name=""/>
        <dsp:cNvSpPr/>
      </dsp:nvSpPr>
      <dsp:spPr>
        <a:xfrm>
          <a:off x="1384050" y="2364"/>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It looks more complicated than it is</a:t>
          </a:r>
          <a:endParaRPr lang="en-US" sz="1900" kern="1200"/>
        </a:p>
      </dsp:txBody>
      <dsp:txXfrm>
        <a:off x="1384050" y="2364"/>
        <a:ext cx="4733285" cy="1198312"/>
      </dsp:txXfrm>
    </dsp:sp>
    <dsp:sp modelId="{A087F4C4-1B68-424D-B359-3B70F3428472}">
      <dsp:nvSpPr>
        <dsp:cNvPr id="0" name=""/>
        <dsp:cNvSpPr/>
      </dsp:nvSpPr>
      <dsp:spPr>
        <a:xfrm>
          <a:off x="0" y="1500254"/>
          <a:ext cx="6117335" cy="1198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64BC28-E18B-4C48-BC0A-DDAE21F50A65}">
      <dsp:nvSpPr>
        <dsp:cNvPr id="0" name=""/>
        <dsp:cNvSpPr/>
      </dsp:nvSpPr>
      <dsp:spPr>
        <a:xfrm>
          <a:off x="362489" y="1769874"/>
          <a:ext cx="659071" cy="6590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FC469B-A070-4671-B9ED-B5F317990BC5}">
      <dsp:nvSpPr>
        <dsp:cNvPr id="0" name=""/>
        <dsp:cNvSpPr/>
      </dsp:nvSpPr>
      <dsp:spPr>
        <a:xfrm>
          <a:off x="1384050" y="1500254"/>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Good advice is to look at the tool first and see what information you need to gather before you try to input your costs</a:t>
          </a:r>
          <a:endParaRPr lang="en-US" sz="1900" kern="1200"/>
        </a:p>
      </dsp:txBody>
      <dsp:txXfrm>
        <a:off x="1384050" y="1500254"/>
        <a:ext cx="4733285" cy="1198312"/>
      </dsp:txXfrm>
    </dsp:sp>
    <dsp:sp modelId="{CE5AAD09-CEE7-422E-88A8-5F70385201A3}">
      <dsp:nvSpPr>
        <dsp:cNvPr id="0" name=""/>
        <dsp:cNvSpPr/>
      </dsp:nvSpPr>
      <dsp:spPr>
        <a:xfrm>
          <a:off x="0" y="2998145"/>
          <a:ext cx="6117335" cy="119831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6D69C9-40B1-4B14-8533-7641CA3A2FA0}">
      <dsp:nvSpPr>
        <dsp:cNvPr id="0" name=""/>
        <dsp:cNvSpPr/>
      </dsp:nvSpPr>
      <dsp:spPr>
        <a:xfrm>
          <a:off x="362489" y="3267765"/>
          <a:ext cx="659071" cy="6590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0A5962-62B8-4D5B-BEC6-65D10BD944EA}">
      <dsp:nvSpPr>
        <dsp:cNvPr id="0" name=""/>
        <dsp:cNvSpPr/>
      </dsp:nvSpPr>
      <dsp:spPr>
        <a:xfrm>
          <a:off x="1384050" y="2998145"/>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There’s lots of guidance as you work your way through the tool</a:t>
          </a:r>
          <a:endParaRPr lang="en-US" sz="1900" kern="1200"/>
        </a:p>
      </dsp:txBody>
      <dsp:txXfrm>
        <a:off x="1384050" y="2998145"/>
        <a:ext cx="4733285" cy="1198312"/>
      </dsp:txXfrm>
    </dsp:sp>
    <dsp:sp modelId="{531328DE-D3AE-47C8-BDC2-93C6252186A2}">
      <dsp:nvSpPr>
        <dsp:cNvPr id="0" name=""/>
        <dsp:cNvSpPr/>
      </dsp:nvSpPr>
      <dsp:spPr>
        <a:xfrm>
          <a:off x="0" y="4496035"/>
          <a:ext cx="6117335" cy="119831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04001F-F9B3-4FF1-9953-01905AC43683}">
      <dsp:nvSpPr>
        <dsp:cNvPr id="0" name=""/>
        <dsp:cNvSpPr/>
      </dsp:nvSpPr>
      <dsp:spPr>
        <a:xfrm>
          <a:off x="362489" y="4765655"/>
          <a:ext cx="659071" cy="6590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7B3190-B652-45F4-ABF4-C20A548F1B6D}">
      <dsp:nvSpPr>
        <dsp:cNvPr id="0" name=""/>
        <dsp:cNvSpPr/>
      </dsp:nvSpPr>
      <dsp:spPr>
        <a:xfrm>
          <a:off x="1384050" y="4496035"/>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If you get stuck or find something difficult to figure out, use one of the sources of support you can find at the end of this briefing</a:t>
          </a:r>
          <a:endParaRPr lang="en-US" sz="1900" kern="1200"/>
        </a:p>
      </dsp:txBody>
      <dsp:txXfrm>
        <a:off x="1384050" y="4496035"/>
        <a:ext cx="4733285" cy="1198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6FB5D-CD52-41E4-A5DB-050A0B93596A}">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198C8A-7EA7-4A94-9D06-A95B04092182}">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0EBC46-7F7A-43C0-945D-ADA40538A160}">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GB" sz="1200" kern="1200"/>
            <a:t>The Property Freehold Valuation section enables you to provide a recent property valuation. It is not mandatory.</a:t>
          </a:r>
          <a:endParaRPr lang="en-US" sz="1200" kern="1200"/>
        </a:p>
      </dsp:txBody>
      <dsp:txXfrm>
        <a:off x="1834517" y="469890"/>
        <a:ext cx="3148942" cy="1335915"/>
      </dsp:txXfrm>
    </dsp:sp>
    <dsp:sp modelId="{9DDA53E6-50C5-4958-9189-29D7806FABDE}">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C0348B-5DCD-4EBE-851A-53C7D45E5CE8}">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8EF49B-06B2-44FE-ABCE-15BF60E27B14}">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GB" sz="1200" kern="1200"/>
            <a:t>This is a valuation of the property and not of your care business</a:t>
          </a:r>
          <a:endParaRPr lang="en-US" sz="1200" kern="1200"/>
        </a:p>
      </dsp:txBody>
      <dsp:txXfrm>
        <a:off x="7154322" y="469890"/>
        <a:ext cx="3148942" cy="1335915"/>
      </dsp:txXfrm>
    </dsp:sp>
    <dsp:sp modelId="{21B4BD14-F955-4983-83E3-A26EACAC92E2}">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D97878-C605-489F-B1CC-B47AFAA97A84}">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567B17-5251-4514-BBB8-3BA8E5D8642B}">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GB" sz="1200" kern="1200"/>
            <a:t>The guidance says that this should be a recent valuation carried out in line with RICS guidelines</a:t>
          </a:r>
          <a:endParaRPr lang="en-US" sz="1200" kern="1200"/>
        </a:p>
      </dsp:txBody>
      <dsp:txXfrm>
        <a:off x="1834517" y="2545532"/>
        <a:ext cx="3148942" cy="1335915"/>
      </dsp:txXfrm>
    </dsp:sp>
    <dsp:sp modelId="{13A90C27-C166-42E9-A0ED-166DC5B98DAA}">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BBB126-45BA-4338-AD37-8C9FC740B20F}">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48737F-DE0D-400F-ADD4-7FAE0D082051}">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GB" sz="1200" kern="1200"/>
            <a:t>A RICS valuation is a professional assessment of the market value of property or land, taking several factors into account. It is often carried out for mortgage purposes, financial matters, building insurance purposes or as part of a building survey to ensure that the property is a sound investment</a:t>
          </a:r>
          <a:endParaRPr lang="en-US" sz="1200" kern="1200"/>
        </a:p>
      </dsp:txBody>
      <dsp:txXfrm>
        <a:off x="7154322" y="2545532"/>
        <a:ext cx="3148942" cy="13359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C1D48-657A-41EF-BEDC-FB94A79477AC}">
      <dsp:nvSpPr>
        <dsp:cNvPr id="0" name=""/>
        <dsp:cNvSpPr/>
      </dsp:nvSpPr>
      <dsp:spPr>
        <a:xfrm>
          <a:off x="0" y="457595"/>
          <a:ext cx="6117335" cy="23072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l" defTabSz="2578100">
            <a:lnSpc>
              <a:spcPct val="90000"/>
            </a:lnSpc>
            <a:spcBef>
              <a:spcPct val="0"/>
            </a:spcBef>
            <a:spcAft>
              <a:spcPct val="35000"/>
            </a:spcAft>
            <a:buNone/>
          </a:pPr>
          <a:r>
            <a:rPr lang="en-GB" sz="5800" kern="1200" dirty="0"/>
            <a:t>You don’t have to do it in one sitting</a:t>
          </a:r>
          <a:endParaRPr lang="en-US" sz="5800" kern="1200" dirty="0"/>
        </a:p>
      </dsp:txBody>
      <dsp:txXfrm>
        <a:off x="112630" y="570225"/>
        <a:ext cx="5892075" cy="2081980"/>
      </dsp:txXfrm>
    </dsp:sp>
    <dsp:sp modelId="{0F491BA5-7CDB-4CC3-90C8-D0919C5AC0F0}">
      <dsp:nvSpPr>
        <dsp:cNvPr id="0" name=""/>
        <dsp:cNvSpPr/>
      </dsp:nvSpPr>
      <dsp:spPr>
        <a:xfrm>
          <a:off x="0" y="2931876"/>
          <a:ext cx="6117335" cy="23072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l" defTabSz="2578100">
            <a:lnSpc>
              <a:spcPct val="90000"/>
            </a:lnSpc>
            <a:spcBef>
              <a:spcPct val="0"/>
            </a:spcBef>
            <a:spcAft>
              <a:spcPct val="35000"/>
            </a:spcAft>
            <a:buNone/>
          </a:pPr>
          <a:r>
            <a:rPr lang="en-GB" sz="5800" kern="1200"/>
            <a:t>But use the save button regularly!</a:t>
          </a:r>
          <a:endParaRPr lang="en-US" sz="5800" kern="1200"/>
        </a:p>
      </dsp:txBody>
      <dsp:txXfrm>
        <a:off x="112630" y="3044506"/>
        <a:ext cx="5892075" cy="20819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E2912-DFF6-496D-8099-4738D1ECE5C5}">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552756-F306-437E-B798-DFBCA087946B}">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The homecare tool, for example, enables you to reflect different enhancements by job type/job role. </a:t>
          </a:r>
          <a:endParaRPr lang="en-US" sz="3200" kern="1200"/>
        </a:p>
      </dsp:txBody>
      <dsp:txXfrm>
        <a:off x="0" y="0"/>
        <a:ext cx="6492875" cy="2552700"/>
      </dsp:txXfrm>
    </dsp:sp>
    <dsp:sp modelId="{88B1A418-3AF7-4691-A4DF-DF60CD28EBCA}">
      <dsp:nvSpPr>
        <dsp:cNvPr id="0" name=""/>
        <dsp:cNvSpPr/>
      </dsp:nvSpPr>
      <dsp:spPr>
        <a:xfrm>
          <a:off x="0" y="255270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119ECE-4FDC-4B20-9494-0A20BC325381}">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If you pay enhancements dependent on other factors – such as qualifications – you will need to use an average across the relevant job roles</a:t>
          </a:r>
          <a:endParaRPr lang="en-US" sz="3200" kern="1200"/>
        </a:p>
      </dsp:txBody>
      <dsp:txXfrm>
        <a:off x="0" y="2552700"/>
        <a:ext cx="6492875" cy="25527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CB014A-2E2A-4DD5-93B2-C232D4962C54}" type="datetimeFigureOut">
              <a:rPr lang="en-GB" smtClean="0"/>
              <a:t>11/07/2022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FFE8A-3B2A-4626-AEBF-12A02680054C}" type="slidenum">
              <a:rPr lang="en-GB" smtClean="0"/>
              <a:t>‹#›</a:t>
            </a:fld>
            <a:endParaRPr lang="en-GB"/>
          </a:p>
        </p:txBody>
      </p:sp>
    </p:spTree>
    <p:extLst>
      <p:ext uri="{BB962C8B-B14F-4D97-AF65-F5344CB8AC3E}">
        <p14:creationId xmlns:p14="http://schemas.microsoft.com/office/powerpoint/2010/main" val="398359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1</a:t>
            </a:fld>
            <a:endParaRPr lang="en-GB"/>
          </a:p>
        </p:txBody>
      </p:sp>
    </p:spTree>
    <p:extLst>
      <p:ext uri="{BB962C8B-B14F-4D97-AF65-F5344CB8AC3E}">
        <p14:creationId xmlns:p14="http://schemas.microsoft.com/office/powerpoint/2010/main" val="107933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24</a:t>
            </a:fld>
            <a:endParaRPr lang="en-GB"/>
          </a:p>
        </p:txBody>
      </p:sp>
    </p:spTree>
    <p:extLst>
      <p:ext uri="{BB962C8B-B14F-4D97-AF65-F5344CB8AC3E}">
        <p14:creationId xmlns:p14="http://schemas.microsoft.com/office/powerpoint/2010/main" val="4051785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31</a:t>
            </a:fld>
            <a:endParaRPr lang="en-GB"/>
          </a:p>
        </p:txBody>
      </p:sp>
    </p:spTree>
    <p:extLst>
      <p:ext uri="{BB962C8B-B14F-4D97-AF65-F5344CB8AC3E}">
        <p14:creationId xmlns:p14="http://schemas.microsoft.com/office/powerpoint/2010/main" val="1724596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37</a:t>
            </a:fld>
            <a:endParaRPr lang="en-GB"/>
          </a:p>
        </p:txBody>
      </p:sp>
    </p:spTree>
    <p:extLst>
      <p:ext uri="{BB962C8B-B14F-4D97-AF65-F5344CB8AC3E}">
        <p14:creationId xmlns:p14="http://schemas.microsoft.com/office/powerpoint/2010/main" val="380697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0D9C3-E4FB-1798-0A7B-6595C115A0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4D87590-0869-2A85-B4CC-5DA7288B24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54DAB60-7405-7715-A21A-945F3E6292B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F336807E-D4E8-A7B3-AA7C-88F4E4E50A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5F908-6B42-E1EB-6FEE-1EF6095C9497}"/>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98364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FA33C-A591-3AEC-44EE-C572CB8C6F1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D8DF907-98AE-6B8E-B7F4-6601CD955B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ABC4611-035B-F2F7-1D9C-083A1DE508F1}"/>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86412789-9E43-B5BC-6CBF-DE6DBC626C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472375-211B-AE3F-0F59-EDD5FC06AC7C}"/>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29231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DD1D94-1A0F-B2CB-8DD9-49C696C7FB30}"/>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9CBE6E1-2398-C414-B4BE-6E90739CA7C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5BD0074-3DCD-B066-7C32-4B44BE3FECA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FB0DEA3E-85C9-F98C-2EFA-25183B1881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0E9A10-F585-215D-3A81-231CB37C4A8E}"/>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805025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B5D4-D941-407A-9AA2-83E3313F88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FDE34FC-C9F7-41FE-AD18-7E14FACB65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94FD85E-E03A-4FE4-8264-3D88351AB383}"/>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8E1374BD-B02F-4E96-AB95-D75CDE992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DA6654-8075-4F7C-A53A-D4A0131B128C}"/>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4134601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BD46C-0B07-4399-8519-4E613DFCC8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B919BE-AD51-462A-9D3E-4958CC6130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A1F664-9918-4683-B2DF-40C45462E19F}"/>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9213C031-844A-48F5-8B85-F5544BAB42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13C8A7-5B67-4BA7-88D3-6C93FD35384F}"/>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904681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1EE61-D901-4FB8-A3A5-E183630541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96722C-EB13-4420-892C-68592CC90B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5EBC09-1004-46D8-A7A7-10DDC81DBDAE}"/>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5DAD366D-EF7B-43AB-A307-794094C86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7CB6A3-1C24-4579-8A28-3ACB6D953EDA}"/>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668529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D69E-298E-4F17-AB98-B15B5F72C1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DEF252-7BF4-4AC9-B779-FBC32828D0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4210CD3-CE39-4EB1-9672-13A900C428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99BBFD-CD01-4AD4-9527-8C33D1A2B0EE}"/>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5D2D4E95-CBFA-4FE7-B738-D841194813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2C43F-B29F-40C5-85EC-396A93008D1B}"/>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646517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6213-6956-4EAE-8BEC-618190C9ED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677CC7-71B9-4790-B216-1B1B91E768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33142-FE98-4E8F-874F-EED64683C6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5E203A-B221-4929-A6FA-632AA84F93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16CF5-4267-4834-8DB6-DA7324A5F1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C1E21C-8938-40A5-BBE2-2F6A36FC412B}"/>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8" name="Footer Placeholder 7">
            <a:extLst>
              <a:ext uri="{FF2B5EF4-FFF2-40B4-BE49-F238E27FC236}">
                <a16:creationId xmlns:a16="http://schemas.microsoft.com/office/drawing/2014/main" id="{8FDF053E-EDDC-462C-9D7C-664139D69E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370D07-8128-466B-B5CF-E4374E846F0C}"/>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2815556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C9D84-CF87-4E35-A6E2-98255D759B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F8364F-CF38-44BA-B001-D038EBA41B11}"/>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4" name="Footer Placeholder 3">
            <a:extLst>
              <a:ext uri="{FF2B5EF4-FFF2-40B4-BE49-F238E27FC236}">
                <a16:creationId xmlns:a16="http://schemas.microsoft.com/office/drawing/2014/main" id="{AE7920B1-B380-4B9C-9F24-E7E57448880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E37095-4E69-489B-9504-929AE1F31C7B}"/>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121728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CAFD1D-681A-475B-BC07-848E382C4099}"/>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3" name="Footer Placeholder 2">
            <a:extLst>
              <a:ext uri="{FF2B5EF4-FFF2-40B4-BE49-F238E27FC236}">
                <a16:creationId xmlns:a16="http://schemas.microsoft.com/office/drawing/2014/main" id="{6E46E30C-EBBF-430C-890F-0FC3D70337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7E8E8CF-5F39-487A-ABE5-289BD7F625D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27857459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6236F-FAD5-4E60-BDEC-6D927A3C7C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F0E5F2-C159-43D3-8B09-663BB4EE6F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F59846-FC44-4D19-B014-C6A13FA51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3A57CF-5C8E-4653-81D4-7815A9A4AC70}"/>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D7D32AA1-BEF2-4809-A101-49926216EC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C7F5F2-849F-4007-BB5B-E4DA5FD23BF1}"/>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12363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9B04-54C4-222F-63BD-F5517E219E8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0FBEA7F-C09E-ECF7-8A40-BBFF41C58D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BB3637E-F676-C79B-402A-4D5CD51A6000}"/>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E89BC208-8828-B7E0-3441-5F7C590661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F7B70E-2640-8395-026F-6002B656B2B9}"/>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8183384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801A-5FEB-4CB3-B293-FA4C2AC0E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844DC3-A3C1-4F3A-B9B7-1D53F584B3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C97E645-6CAB-4E76-93FA-DFA0BD94A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ABED3-5A59-4B4D-A686-27FB17E1F66A}"/>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DDB588A0-A537-4565-8E3A-E9BD970236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39410C-FE00-47CF-B689-BCE5F4183DD6}"/>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990140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46CF-973A-4D18-BB5D-DE2EA6C0EC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722B4D-0D10-43F4-AFE5-F9D36FCCAC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A805D4-9317-49A5-87DF-59B64A55FEC5}"/>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9463F77F-CC09-4137-80E6-683F2BED0A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0C8789-7CFF-422C-BD42-22D92776D10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078625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6617CD-86F9-4C23-961D-F35436CB72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98E532-F338-4058-ACB2-D1BA307828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E25386-B051-4992-AD73-A7936528F5C9}"/>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026895B9-D1A4-4128-B7D8-6610756432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527F02-AB09-44C6-A4D9-2308ACAFB6B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4272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9DA42-29E0-44BE-FE5F-AF58814C961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2B314CF-8BDE-2E09-381B-6554135A86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BB364C-3ED3-0A27-0D80-5589E154F578}"/>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07CF3D86-1E82-191F-951D-370D92BAAA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024C-B30F-62F1-DBE1-F5E4D01423BB}"/>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27538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6C02-0BB2-5637-111C-C39198CC4DA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E25AAC2-BC27-DE1A-A4E1-2791512801C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0F9E96C-FE2F-CFA3-0214-47BA4153C88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D18A8A9-0F24-3294-6021-C5D133C5653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BD9D3721-F1FE-0E91-D245-D1ED1E7674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DD1D28-5028-CC8B-9A31-13CB7DD82EFB}"/>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60876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ACA18-84C3-84F1-F85F-0FB8B16CCDC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6E8FD23-9BF3-7E78-BF31-14D43D984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4CE5FCA-AA96-4E60-4D28-E08E5AB528C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8C6F599-02FD-7B30-DB78-178D30013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E6A5D9A-36C1-2EBC-B709-E2004369E66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3A55B87-1AE0-FDEA-2013-D4E2EEE1CC4D}"/>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8" name="Footer Placeholder 7">
            <a:extLst>
              <a:ext uri="{FF2B5EF4-FFF2-40B4-BE49-F238E27FC236}">
                <a16:creationId xmlns:a16="http://schemas.microsoft.com/office/drawing/2014/main" id="{5C84A986-E834-F5D8-8AA8-C7EC0EB0C6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337101-7418-443B-2808-A3C718B39F0C}"/>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11060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EFFC-1C6D-5EFB-71B9-F5F6AA52B87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5DB4C02-72B3-28F9-395F-1EF6A2775E99}"/>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4" name="Footer Placeholder 3">
            <a:extLst>
              <a:ext uri="{FF2B5EF4-FFF2-40B4-BE49-F238E27FC236}">
                <a16:creationId xmlns:a16="http://schemas.microsoft.com/office/drawing/2014/main" id="{7F5232E5-8B51-718B-3321-C2E2BE6F91A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1F8EE3-0284-AF4E-453A-FDCC01FE196F}"/>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13672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91058B-CAF8-E5C4-1ABB-22400786F42F}"/>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3" name="Footer Placeholder 2">
            <a:extLst>
              <a:ext uri="{FF2B5EF4-FFF2-40B4-BE49-F238E27FC236}">
                <a16:creationId xmlns:a16="http://schemas.microsoft.com/office/drawing/2014/main" id="{A647FD2D-7721-D445-2999-8EEEE4352E1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B7DC773-9956-A128-8B78-1D6B8B4C4AE7}"/>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05959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9B7A9-FEA2-40FD-90FB-8EB5229A5BF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7E9BF99-1CE8-CECA-1973-F57AE06EB3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2BEB322-A927-2C3E-6489-D12348F4A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BCFFB6D-AE9B-AF31-593B-EED94C505688}"/>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741C3459-0006-21B0-7BE4-C8BFEB6E0D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B0F2B5-E38C-3EA2-38F3-3CBE059120F9}"/>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373449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E8C7D-4238-60F3-7869-6BA6B15A522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444DB0D-E79F-B505-2A73-E27CB0AB5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12E149-FF08-91BC-DFE9-E0F6B2C8D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303982-71F3-2616-4113-FF45BD889042}"/>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1D6F8DFD-7D0F-2C77-C245-1B339D6654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F9347C-5BBA-858E-3854-B8594CC400FA}"/>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270858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CCC3E9-7D8C-4690-6465-F541C3398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DC41635-E385-B7FA-E421-10675F019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37CBD48-BE66-89B6-3745-CF930DBDF6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DEE2A367-32C3-3CD9-C1C7-8D2041B132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556E79-D72D-126B-D829-8B8D7C863C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BC452-8F94-7B4C-BE9D-C42C0FAF7A97}" type="slidenum">
              <a:rPr lang="en-GB" smtClean="0"/>
              <a:t>‹#›</a:t>
            </a:fld>
            <a:endParaRPr lang="en-GB"/>
          </a:p>
        </p:txBody>
      </p:sp>
    </p:spTree>
    <p:extLst>
      <p:ext uri="{BB962C8B-B14F-4D97-AF65-F5344CB8AC3E}">
        <p14:creationId xmlns:p14="http://schemas.microsoft.com/office/powerpoint/2010/main" val="3156408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A51A95-99E3-4F24-95CB-DA3BDA0BC1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826DC8-7160-4D07-8C8D-169F3853CA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5C79FD-3351-4A4B-8E35-48F0143A5F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63B526B0-9985-4651-BF49-6DFDA559F1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143FF24-C285-4FFD-9B0B-1F0750EDC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ED570-6114-457C-BC1B-FD11861AE8C0}" type="slidenum">
              <a:rPr lang="en-GB" smtClean="0"/>
              <a:t>‹#›</a:t>
            </a:fld>
            <a:endParaRPr lang="en-GB"/>
          </a:p>
        </p:txBody>
      </p:sp>
    </p:spTree>
    <p:extLst>
      <p:ext uri="{BB962C8B-B14F-4D97-AF65-F5344CB8AC3E}">
        <p14:creationId xmlns:p14="http://schemas.microsoft.com/office/powerpoint/2010/main" val="1684251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estelle.oneill@laingbuisson.com"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eur01.safelinks.protection.outlook.com/?url=https%3A%2F%2Fwww.gov.uk%2Fgovernment%2Fpublications%2Fmarket-sustainability-and-fair-cost-of-care-fund-2022-to-2023-guidance%2Fannex-e-further-detail-on-return-on-capital-and-return-on-operations&amp;data=05%7C01%7Cadam.redwood%40bupa.com%7C847dce5932514d193e8f08da5b788682%7C02af5f5edd71405680903e7b436a65db%7C0%7C0%7C637922870454603354%7CUnknown%7CTWFpbGZsb3d8eyJWIjoiMC4wLjAwMDAiLCJQIjoiV2luMzIiLCJBTiI6Ik1haWwiLCJXVCI6Mn0%3D%7C3000%7C%7C%7C&amp;sdata=UIHm4m5t1ft1r5RczCOOZ5BmIPAkupC46zX9Fj8RF9A%3D&amp;reserved=0"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3" Type="http://schemas.openxmlformats.org/officeDocument/2006/relationships/hyperlink" Target="https://www.gov.uk/government/publications/market-sustainability-and-fair-cost-of-care-fund-2022-to-2023/market-sustainability-and-fair-cost-of-care-fund-purpose-and-conditions-2022-to-2023" TargetMode="External"/><Relationship Id="rId2" Type="http://schemas.openxmlformats.org/officeDocument/2006/relationships/hyperlink" Target="mailto:costofcare@westsussex.gov.uk"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market-sustainability-and-fair-cost-of-care-fund-2022-to-2023-guidanc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fcoc.carecubed.org/regist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iese.org.uk/cost-of-care-tool-awareness-pack-care-providers" TargetMode="External"/><Relationship Id="rId5" Type="http://schemas.openxmlformats.org/officeDocument/2006/relationships/hyperlink" Target="https://www.youtube.com/watch?v=sHncTazcx7U" TargetMode="External"/><Relationship Id="rId4" Type="http://schemas.openxmlformats.org/officeDocument/2006/relationships/hyperlink" Target="https://protect-eu.mimecast.com/s/MrGmCoYJXClKBN7UzUP9T"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MarketsandCommissioning@local.gov.uk" TargetMode="External"/><Relationship Id="rId2" Type="http://schemas.openxmlformats.org/officeDocument/2006/relationships/hyperlink" Target="mailto:marketsreform@dhsc.gov.uk" TargetMode="External"/><Relationship Id="rId1" Type="http://schemas.openxmlformats.org/officeDocument/2006/relationships/slideLayout" Target="../slideLayouts/slideLayout2.xml"/><Relationship Id="rId6" Type="http://schemas.openxmlformats.org/officeDocument/2006/relationships/hyperlink" Target="mailto:support@CostOfCareToolkit.co.uk" TargetMode="External"/><Relationship Id="rId5" Type="http://schemas.openxmlformats.org/officeDocument/2006/relationships/hyperlink" Target="mailto:CareCubed@iese.org.uk" TargetMode="External"/><Relationship Id="rId4" Type="http://schemas.openxmlformats.org/officeDocument/2006/relationships/hyperlink" Target="mailto:FCC@CareProviderAlliance.org.uk"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goo.gl/maps/8UV729nfTrrYMusk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mailto:costofcare@westsussex.gov.uk"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protect-eu.mimecast.com/s/MrGmCoYJXClKBN7UzUP9T" TargetMode="External"/><Relationship Id="rId2" Type="http://schemas.openxmlformats.org/officeDocument/2006/relationships/hyperlink" Target="https://fcoc.carecubed.org/regist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 name="Rectangle 63">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10;&#10;Description automatically generated">
            <a:extLst>
              <a:ext uri="{FF2B5EF4-FFF2-40B4-BE49-F238E27FC236}">
                <a16:creationId xmlns:a16="http://schemas.microsoft.com/office/drawing/2014/main" id="{6B9E882C-58E1-4DA4-A5B2-90D61E2D7F0C}"/>
              </a:ext>
            </a:extLst>
          </p:cNvPr>
          <p:cNvPicPr>
            <a:picLocks noChangeAspect="1"/>
          </p:cNvPicPr>
          <p:nvPr/>
        </p:nvPicPr>
        <p:blipFill>
          <a:blip r:embed="rId3"/>
          <a:stretch>
            <a:fillRect/>
          </a:stretch>
        </p:blipFill>
        <p:spPr>
          <a:xfrm>
            <a:off x="7949045" y="2145199"/>
            <a:ext cx="3789988" cy="2444542"/>
          </a:xfrm>
          <a:prstGeom prst="rect">
            <a:avLst/>
          </a:prstGeom>
        </p:spPr>
      </p:pic>
      <p:sp>
        <p:nvSpPr>
          <p:cNvPr id="105" name="Freeform: Shape 65">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Freeform: Shape 67">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3647355-D2CE-E8A7-0151-4EC86F3A5E44}"/>
              </a:ext>
            </a:extLst>
          </p:cNvPr>
          <p:cNvSpPr>
            <a:spLocks noGrp="1"/>
          </p:cNvSpPr>
          <p:nvPr>
            <p:ph type="ctrTitle"/>
          </p:nvPr>
        </p:nvSpPr>
        <p:spPr>
          <a:xfrm>
            <a:off x="367733" y="564406"/>
            <a:ext cx="5294376" cy="1631912"/>
          </a:xfrm>
        </p:spPr>
        <p:txBody>
          <a:bodyPr anchor="b">
            <a:normAutofit fontScale="90000"/>
          </a:bodyPr>
          <a:lstStyle/>
          <a:p>
            <a:pPr algn="l"/>
            <a:br>
              <a:rPr lang="en-GB" sz="4200" b="1" dirty="0"/>
            </a:br>
            <a:br>
              <a:rPr lang="en-GB" sz="4200" b="1" dirty="0"/>
            </a:br>
            <a:r>
              <a:rPr lang="en-GB" sz="4200" b="1" dirty="0"/>
              <a:t>Fair Cost of Care in West Sussex</a:t>
            </a:r>
            <a:br>
              <a:rPr lang="en-GB" sz="4200" dirty="0"/>
            </a:br>
            <a:endParaRPr lang="en-GB" sz="4200" dirty="0"/>
          </a:p>
        </p:txBody>
      </p:sp>
      <p:sp>
        <p:nvSpPr>
          <p:cNvPr id="3" name="Subtitle 2">
            <a:extLst>
              <a:ext uri="{FF2B5EF4-FFF2-40B4-BE49-F238E27FC236}">
                <a16:creationId xmlns:a16="http://schemas.microsoft.com/office/drawing/2014/main" id="{6617B912-29A0-65C6-A99F-1FCE676E3E4C}"/>
              </a:ext>
            </a:extLst>
          </p:cNvPr>
          <p:cNvSpPr>
            <a:spLocks noGrp="1"/>
          </p:cNvSpPr>
          <p:nvPr>
            <p:ph type="subTitle" idx="1"/>
          </p:nvPr>
        </p:nvSpPr>
        <p:spPr>
          <a:xfrm>
            <a:off x="804672" y="4096512"/>
            <a:ext cx="4167376" cy="1778994"/>
          </a:xfrm>
        </p:spPr>
        <p:txBody>
          <a:bodyPr anchor="t">
            <a:normAutofit fontScale="92500"/>
          </a:bodyPr>
          <a:lstStyle/>
          <a:p>
            <a:pPr algn="l"/>
            <a:r>
              <a:rPr lang="en-GB" sz="3600" b="1" dirty="0"/>
              <a:t>Briefing 2 </a:t>
            </a:r>
          </a:p>
          <a:p>
            <a:pPr algn="l"/>
            <a:r>
              <a:rPr lang="en-GB" sz="3600" b="1" dirty="0"/>
              <a:t>For Residential and Nursing Care Providers</a:t>
            </a:r>
            <a:endParaRPr lang="en-GB" sz="2000" b="1" dirty="0"/>
          </a:p>
        </p:txBody>
      </p:sp>
      <p:sp>
        <p:nvSpPr>
          <p:cNvPr id="9" name="TextBox 8">
            <a:extLst>
              <a:ext uri="{FF2B5EF4-FFF2-40B4-BE49-F238E27FC236}">
                <a16:creationId xmlns:a16="http://schemas.microsoft.com/office/drawing/2014/main" id="{A07B62DE-B047-4B01-8EE5-0DB0D52DB9A2}"/>
              </a:ext>
            </a:extLst>
          </p:cNvPr>
          <p:cNvSpPr txBox="1"/>
          <p:nvPr/>
        </p:nvSpPr>
        <p:spPr>
          <a:xfrm rot="578881">
            <a:off x="3280449" y="2213308"/>
            <a:ext cx="3891720" cy="2308324"/>
          </a:xfrm>
          <a:prstGeom prst="rect">
            <a:avLst/>
          </a:prstGeom>
          <a:solidFill>
            <a:srgbClr val="00B050"/>
          </a:solidFill>
          <a:ln w="3175">
            <a:solidFill>
              <a:schemeClr val="tx1"/>
            </a:solidFill>
          </a:ln>
        </p:spPr>
        <p:txBody>
          <a:bodyPr wrap="square" rtlCol="0">
            <a:spAutoFit/>
          </a:bodyPr>
          <a:lstStyle/>
          <a:p>
            <a:r>
              <a:rPr lang="en-GB" sz="3600" dirty="0">
                <a:solidFill>
                  <a:schemeClr val="bg1"/>
                </a:solidFill>
              </a:rPr>
              <a:t>LAUNCH OF THE WEST SUSSEX </a:t>
            </a:r>
          </a:p>
          <a:p>
            <a:r>
              <a:rPr lang="en-GB" sz="3600" dirty="0">
                <a:solidFill>
                  <a:schemeClr val="bg1"/>
                </a:solidFill>
              </a:rPr>
              <a:t>CARE HOME COST OF CARE TOOL</a:t>
            </a:r>
          </a:p>
        </p:txBody>
      </p:sp>
    </p:spTree>
    <p:extLst>
      <p:ext uri="{BB962C8B-B14F-4D97-AF65-F5344CB8AC3E}">
        <p14:creationId xmlns:p14="http://schemas.microsoft.com/office/powerpoint/2010/main" val="22135699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78AB447-A4B7-44D2-A99D-2E39CCFBD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7375"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9E1EA78-73F7-46DA-B036-115E86E488E3}"/>
              </a:ext>
            </a:extLst>
          </p:cNvPr>
          <p:cNvSpPr>
            <a:spLocks noGrp="1"/>
          </p:cNvSpPr>
          <p:nvPr>
            <p:ph type="title"/>
          </p:nvPr>
        </p:nvSpPr>
        <p:spPr>
          <a:xfrm>
            <a:off x="1166649" y="1200457"/>
            <a:ext cx="3771111" cy="4075386"/>
          </a:xfrm>
        </p:spPr>
        <p:txBody>
          <a:bodyPr anchor="ctr">
            <a:normAutofit/>
          </a:bodyPr>
          <a:lstStyle/>
          <a:p>
            <a:r>
              <a:rPr lang="en-GB" sz="5400" b="1"/>
              <a:t>Who is this aimed at?</a:t>
            </a:r>
          </a:p>
        </p:txBody>
      </p:sp>
      <p:grpSp>
        <p:nvGrpSpPr>
          <p:cNvPr id="34" name="Group 33">
            <a:extLst>
              <a:ext uri="{FF2B5EF4-FFF2-40B4-BE49-F238E27FC236}">
                <a16:creationId xmlns:a16="http://schemas.microsoft.com/office/drawing/2014/main" id="{0F06CE9D-DF08-4313-8DD2-D81E1D59F3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35" name="Rectangle 64">
              <a:extLst>
                <a:ext uri="{FF2B5EF4-FFF2-40B4-BE49-F238E27FC236}">
                  <a16:creationId xmlns:a16="http://schemas.microsoft.com/office/drawing/2014/main" id="{55C105DD-77F3-4287-BFFC-B818D6A28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6">
              <a:extLst>
                <a:ext uri="{FF2B5EF4-FFF2-40B4-BE49-F238E27FC236}">
                  <a16:creationId xmlns:a16="http://schemas.microsoft.com/office/drawing/2014/main" id="{6173F360-EE51-4521-A25E-5869A978B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64">
              <a:extLst>
                <a:ext uri="{FF2B5EF4-FFF2-40B4-BE49-F238E27FC236}">
                  <a16:creationId xmlns:a16="http://schemas.microsoft.com/office/drawing/2014/main" id="{5414DD3E-CFF7-4BD5-A220-D2F970E51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66">
              <a:extLst>
                <a:ext uri="{FF2B5EF4-FFF2-40B4-BE49-F238E27FC236}">
                  <a16:creationId xmlns:a16="http://schemas.microsoft.com/office/drawing/2014/main" id="{27190517-FE45-416F-8FE4-7DCF37655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64">
              <a:extLst>
                <a:ext uri="{FF2B5EF4-FFF2-40B4-BE49-F238E27FC236}">
                  <a16:creationId xmlns:a16="http://schemas.microsoft.com/office/drawing/2014/main" id="{A671D49D-B542-48F6-8659-58E9BC5CB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66">
              <a:extLst>
                <a:ext uri="{FF2B5EF4-FFF2-40B4-BE49-F238E27FC236}">
                  <a16:creationId xmlns:a16="http://schemas.microsoft.com/office/drawing/2014/main" id="{E481E675-7AFA-43FE-9992-A964F7BC0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4">
              <a:extLst>
                <a:ext uri="{FF2B5EF4-FFF2-40B4-BE49-F238E27FC236}">
                  <a16:creationId xmlns:a16="http://schemas.microsoft.com/office/drawing/2014/main" id="{55B95BBC-B6C8-4343-A351-48F84A004A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6">
              <a:extLst>
                <a:ext uri="{FF2B5EF4-FFF2-40B4-BE49-F238E27FC236}">
                  <a16:creationId xmlns:a16="http://schemas.microsoft.com/office/drawing/2014/main" id="{19DD17FE-BE4B-4643-B60F-5EAA77F1C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4">
              <a:extLst>
                <a:ext uri="{FF2B5EF4-FFF2-40B4-BE49-F238E27FC236}">
                  <a16:creationId xmlns:a16="http://schemas.microsoft.com/office/drawing/2014/main" id="{873D554F-3F0D-4969-8C06-D24F273A4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66">
              <a:extLst>
                <a:ext uri="{FF2B5EF4-FFF2-40B4-BE49-F238E27FC236}">
                  <a16:creationId xmlns:a16="http://schemas.microsoft.com/office/drawing/2014/main" id="{74151414-E46C-4BF0-A630-1D31400AA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64">
              <a:extLst>
                <a:ext uri="{FF2B5EF4-FFF2-40B4-BE49-F238E27FC236}">
                  <a16:creationId xmlns:a16="http://schemas.microsoft.com/office/drawing/2014/main" id="{1FBE19C0-69DE-489C-9704-81240B4ED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6">
              <a:extLst>
                <a:ext uri="{FF2B5EF4-FFF2-40B4-BE49-F238E27FC236}">
                  <a16:creationId xmlns:a16="http://schemas.microsoft.com/office/drawing/2014/main" id="{C8E575F5-CB03-436A-BE1E-AD4850209B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4">
              <a:extLst>
                <a:ext uri="{FF2B5EF4-FFF2-40B4-BE49-F238E27FC236}">
                  <a16:creationId xmlns:a16="http://schemas.microsoft.com/office/drawing/2014/main" id="{9AE75E9D-C62E-455C-BA30-DE18FA494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6">
              <a:extLst>
                <a:ext uri="{FF2B5EF4-FFF2-40B4-BE49-F238E27FC236}">
                  <a16:creationId xmlns:a16="http://schemas.microsoft.com/office/drawing/2014/main" id="{CC34A54D-BBB2-4EE0-A8F9-802D52AF5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64">
              <a:extLst>
                <a:ext uri="{FF2B5EF4-FFF2-40B4-BE49-F238E27FC236}">
                  <a16:creationId xmlns:a16="http://schemas.microsoft.com/office/drawing/2014/main" id="{347BC20E-7862-49A8-BCE2-39521B23C9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66">
              <a:extLst>
                <a:ext uri="{FF2B5EF4-FFF2-40B4-BE49-F238E27FC236}">
                  <a16:creationId xmlns:a16="http://schemas.microsoft.com/office/drawing/2014/main" id="{3EF1615E-D362-4BBF-A307-4118B72F3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4">
              <a:extLst>
                <a:ext uri="{FF2B5EF4-FFF2-40B4-BE49-F238E27FC236}">
                  <a16:creationId xmlns:a16="http://schemas.microsoft.com/office/drawing/2014/main" id="{2EF7D2F7-E167-41F3-ADBF-F6D4B97F4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6">
              <a:extLst>
                <a:ext uri="{FF2B5EF4-FFF2-40B4-BE49-F238E27FC236}">
                  <a16:creationId xmlns:a16="http://schemas.microsoft.com/office/drawing/2014/main" id="{EB1CB26D-EDEF-4AD8-943C-049BD149C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4">
              <a:extLst>
                <a:ext uri="{FF2B5EF4-FFF2-40B4-BE49-F238E27FC236}">
                  <a16:creationId xmlns:a16="http://schemas.microsoft.com/office/drawing/2014/main" id="{8CB27CB8-B8B6-4C05-9CB1-DF62FE4E1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Rectangle 66">
              <a:extLst>
                <a:ext uri="{FF2B5EF4-FFF2-40B4-BE49-F238E27FC236}">
                  <a16:creationId xmlns:a16="http://schemas.microsoft.com/office/drawing/2014/main" id="{A78DBF5B-2276-4A2A-945F-3E81A93C1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22" name="Content Placeholder 2">
            <a:extLst>
              <a:ext uri="{FF2B5EF4-FFF2-40B4-BE49-F238E27FC236}">
                <a16:creationId xmlns:a16="http://schemas.microsoft.com/office/drawing/2014/main" id="{2718C40A-B089-A6E1-769D-2463A58C5E04}"/>
              </a:ext>
            </a:extLst>
          </p:cNvPr>
          <p:cNvGraphicFramePr>
            <a:graphicFrameLocks noGrp="1"/>
          </p:cNvGraphicFramePr>
          <p:nvPr>
            <p:ph idx="1"/>
            <p:extLst>
              <p:ext uri="{D42A27DB-BD31-4B8C-83A1-F6EECF244321}">
                <p14:modId xmlns:p14="http://schemas.microsoft.com/office/powerpoint/2010/main" val="2439145011"/>
              </p:ext>
            </p:extLst>
          </p:nvPr>
        </p:nvGraphicFramePr>
        <p:xfrm>
          <a:off x="6400800" y="382385"/>
          <a:ext cx="5286895" cy="61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230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EF36B0-FF0B-4CCC-975F-249D1154179D}"/>
              </a:ext>
            </a:extLst>
          </p:cNvPr>
          <p:cNvSpPr>
            <a:spLocks noGrp="1"/>
          </p:cNvSpPr>
          <p:nvPr>
            <p:ph type="title"/>
          </p:nvPr>
        </p:nvSpPr>
        <p:spPr>
          <a:xfrm>
            <a:off x="1075767" y="1188637"/>
            <a:ext cx="2988234" cy="4480726"/>
          </a:xfrm>
        </p:spPr>
        <p:txBody>
          <a:bodyPr>
            <a:normAutofit/>
          </a:bodyPr>
          <a:lstStyle/>
          <a:p>
            <a:pPr algn="r"/>
            <a:r>
              <a:rPr lang="en-GB" sz="4100" b="1"/>
              <a:t>The guidance refers to standard and enhanced care – what does that mean?</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18FBB0C-EA1B-4DC6-93E8-2A3BEC0FC38C}"/>
              </a:ext>
            </a:extLst>
          </p:cNvPr>
          <p:cNvSpPr>
            <a:spLocks noGrp="1"/>
          </p:cNvSpPr>
          <p:nvPr>
            <p:ph idx="1"/>
          </p:nvPr>
        </p:nvSpPr>
        <p:spPr>
          <a:xfrm>
            <a:off x="5255260" y="1648870"/>
            <a:ext cx="4702848" cy="3560260"/>
          </a:xfrm>
        </p:spPr>
        <p:txBody>
          <a:bodyPr anchor="ctr">
            <a:normAutofit/>
          </a:bodyPr>
          <a:lstStyle/>
          <a:p>
            <a:r>
              <a:rPr lang="en-GB" sz="1900" b="1" dirty="0"/>
              <a:t>The government guidance has used terms which are not necessarily familiar to those in the social care world. </a:t>
            </a:r>
          </a:p>
          <a:p>
            <a:r>
              <a:rPr lang="en-GB" sz="1900" b="1" dirty="0"/>
              <a:t>The cost tool has used a more traditional definition by referring to:</a:t>
            </a:r>
          </a:p>
          <a:p>
            <a:pPr marL="0" indent="0">
              <a:buNone/>
            </a:pPr>
            <a:r>
              <a:rPr lang="en-GB" sz="1900" b="1" dirty="0"/>
              <a:t> </a:t>
            </a:r>
          </a:p>
          <a:p>
            <a:r>
              <a:rPr lang="en-GB" sz="1900" b="1" dirty="0"/>
              <a:t>Standard residential </a:t>
            </a:r>
          </a:p>
          <a:p>
            <a:r>
              <a:rPr lang="en-GB" sz="1900" b="1" dirty="0"/>
              <a:t>Standard nursing</a:t>
            </a:r>
          </a:p>
          <a:p>
            <a:r>
              <a:rPr lang="en-GB" sz="1900" b="1" dirty="0"/>
              <a:t>Residential with dementia (or enhanced)</a:t>
            </a:r>
          </a:p>
          <a:p>
            <a:r>
              <a:rPr lang="en-GB" sz="1900" b="1" dirty="0"/>
              <a:t>Nursing with dementia (or enhanced)</a:t>
            </a:r>
          </a:p>
          <a:p>
            <a:endParaRPr lang="en-GB" sz="1900" b="1" dirty="0"/>
          </a:p>
          <a:p>
            <a:endParaRPr lang="en-GB" sz="1900" b="1" dirty="0"/>
          </a:p>
        </p:txBody>
      </p:sp>
    </p:spTree>
    <p:extLst>
      <p:ext uri="{BB962C8B-B14F-4D97-AF65-F5344CB8AC3E}">
        <p14:creationId xmlns:p14="http://schemas.microsoft.com/office/powerpoint/2010/main" val="627057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F769D2-12A4-47CA-AFFE-9AC984D889BC}"/>
              </a:ext>
            </a:extLst>
          </p:cNvPr>
          <p:cNvSpPr>
            <a:spLocks noGrp="1"/>
          </p:cNvSpPr>
          <p:nvPr>
            <p:ph type="title"/>
          </p:nvPr>
        </p:nvSpPr>
        <p:spPr>
          <a:xfrm>
            <a:off x="594360" y="1209086"/>
            <a:ext cx="3876848" cy="4064925"/>
          </a:xfrm>
        </p:spPr>
        <p:txBody>
          <a:bodyPr anchor="ctr">
            <a:normAutofit/>
          </a:bodyPr>
          <a:lstStyle/>
          <a:p>
            <a:r>
              <a:rPr lang="en-GB" sz="4300"/>
              <a:t>Is my supported living service in scope? There are a couple of people over 65 living there….</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66F61C5-87F2-7110-87CA-8530F7435B72}"/>
              </a:ext>
            </a:extLst>
          </p:cNvPr>
          <p:cNvGraphicFramePr>
            <a:graphicFrameLocks noGrp="1"/>
          </p:cNvGraphicFramePr>
          <p:nvPr>
            <p:ph idx="1"/>
            <p:extLst>
              <p:ext uri="{D42A27DB-BD31-4B8C-83A1-F6EECF244321}">
                <p14:modId xmlns:p14="http://schemas.microsoft.com/office/powerpoint/2010/main" val="811585065"/>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621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59E69C-24B3-2591-538D-B8B034354E36}"/>
              </a:ext>
            </a:extLst>
          </p:cNvPr>
          <p:cNvSpPr>
            <a:spLocks noGrp="1"/>
          </p:cNvSpPr>
          <p:nvPr>
            <p:ph type="title"/>
          </p:nvPr>
        </p:nvSpPr>
        <p:spPr>
          <a:xfrm>
            <a:off x="1166650" y="1332952"/>
            <a:ext cx="3926898" cy="3921176"/>
          </a:xfrm>
        </p:spPr>
        <p:txBody>
          <a:bodyPr anchor="ctr">
            <a:normAutofit/>
          </a:bodyPr>
          <a:lstStyle/>
          <a:p>
            <a:r>
              <a:rPr lang="en-GB" sz="5400"/>
              <a:t>Is this just for providers receiving business from WSCC?</a:t>
            </a:r>
          </a:p>
        </p:txBody>
      </p:sp>
      <p:grpSp>
        <p:nvGrpSpPr>
          <p:cNvPr id="37" name="Group 36">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38"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E2455DDA-000B-E0B9-510D-9B772212F742}"/>
              </a:ext>
            </a:extLst>
          </p:cNvPr>
          <p:cNvSpPr>
            <a:spLocks noGrp="1"/>
          </p:cNvSpPr>
          <p:nvPr>
            <p:ph idx="1"/>
          </p:nvPr>
        </p:nvSpPr>
        <p:spPr>
          <a:xfrm>
            <a:off x="6421120" y="499833"/>
            <a:ext cx="5100320" cy="5581226"/>
          </a:xfrm>
        </p:spPr>
        <p:txBody>
          <a:bodyPr anchor="ctr">
            <a:normAutofit/>
          </a:bodyPr>
          <a:lstStyle/>
          <a:p>
            <a:pPr lvl="0"/>
            <a:endParaRPr lang="en-GB" sz="2000" dirty="0"/>
          </a:p>
          <a:p>
            <a:pPr lvl="0"/>
            <a:r>
              <a:rPr lang="en-GB" sz="2000" b="1" dirty="0"/>
              <a:t>We are asking </a:t>
            </a:r>
            <a:r>
              <a:rPr lang="en-GB" sz="2000" b="1" u="sng" dirty="0"/>
              <a:t>all</a:t>
            </a:r>
            <a:r>
              <a:rPr lang="en-GB" sz="2000" b="1" dirty="0"/>
              <a:t> providers in West Sussex to complete the tool</a:t>
            </a:r>
          </a:p>
          <a:p>
            <a:pPr lvl="1"/>
            <a:r>
              <a:rPr lang="en-GB" sz="2000" dirty="0"/>
              <a:t>If you are a provider of 18+ home care or 65+ residential/nursing homes …</a:t>
            </a:r>
          </a:p>
          <a:p>
            <a:pPr lvl="1"/>
            <a:r>
              <a:rPr lang="en-GB" sz="2000" dirty="0"/>
              <a:t>… Regardless of whether or not you are currently providing services commissioned by West Sussex County Council</a:t>
            </a:r>
          </a:p>
          <a:p>
            <a:pPr lvl="1"/>
            <a:r>
              <a:rPr lang="en-GB" sz="2000" dirty="0"/>
              <a:t>You may in fact have a business which is fully focused on self funders.</a:t>
            </a:r>
          </a:p>
          <a:p>
            <a:endParaRPr lang="en-GB" sz="2000" b="1" dirty="0"/>
          </a:p>
          <a:p>
            <a:r>
              <a:rPr lang="en-GB" sz="2000" b="1" dirty="0"/>
              <a:t>This will help to get a wide picture of the real costs facing providers in the region</a:t>
            </a:r>
          </a:p>
          <a:p>
            <a:pPr lvl="1"/>
            <a:r>
              <a:rPr lang="en-GB" sz="2000" dirty="0"/>
              <a:t>And make sure that the information we base our plans on is accurate </a:t>
            </a:r>
          </a:p>
          <a:p>
            <a:endParaRPr lang="en-GB" sz="2000" dirty="0"/>
          </a:p>
        </p:txBody>
      </p:sp>
    </p:spTree>
    <p:extLst>
      <p:ext uri="{BB962C8B-B14F-4D97-AF65-F5344CB8AC3E}">
        <p14:creationId xmlns:p14="http://schemas.microsoft.com/office/powerpoint/2010/main" val="418986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BEEBC91-E576-44FC-9492-3ECD4A1069BC}"/>
              </a:ext>
            </a:extLst>
          </p:cNvPr>
          <p:cNvSpPr txBox="1"/>
          <p:nvPr/>
        </p:nvSpPr>
        <p:spPr>
          <a:xfrm>
            <a:off x="1263192" y="1214852"/>
            <a:ext cx="7878451" cy="4552015"/>
          </a:xfrm>
          <a:prstGeom prst="rect">
            <a:avLst/>
          </a:prstGeom>
          <a:noFill/>
        </p:spPr>
        <p:txBody>
          <a:bodyPr wrap="square">
            <a:spAutoFit/>
          </a:bodyPr>
          <a:lstStyle/>
          <a:p>
            <a:pPr marL="457200" indent="-228600">
              <a:lnSpc>
                <a:spcPct val="107000"/>
              </a:lnSpc>
              <a:spcAft>
                <a:spcPts val="800"/>
              </a:spcAft>
              <a:tabLst>
                <a:tab pos="431800" algn="l"/>
                <a:tab pos="648335" algn="l"/>
                <a:tab pos="791845" algn="l"/>
              </a:tabLst>
            </a:pPr>
            <a:r>
              <a:rPr lang="en-GB" sz="2000" b="1" dirty="0">
                <a:effectLst/>
                <a:latin typeface="Arial" panose="020B0604020202020204" pitchFamily="34" charset="0"/>
                <a:ea typeface="Calibri" panose="020F0502020204030204" pitchFamily="34" charset="0"/>
                <a:cs typeface="Arial" panose="020B0604020202020204" pitchFamily="34" charset="0"/>
              </a:rPr>
              <a:t>	Example 1: </a:t>
            </a:r>
            <a:r>
              <a:rPr lang="en-GB" sz="2000" b="0" dirty="0">
                <a:effectLst/>
                <a:latin typeface="Arial" panose="020B0604020202020204" pitchFamily="34" charset="0"/>
                <a:ea typeface="Calibri" panose="020F0502020204030204" pitchFamily="34" charset="0"/>
                <a:cs typeface="Arial" panose="020B0604020202020204" pitchFamily="34" charset="0"/>
              </a:rPr>
              <a:t>A care home that supports older people and has a resident who is aged 60 – </a:t>
            </a:r>
            <a:r>
              <a:rPr lang="en-GB" sz="2000" b="1" dirty="0">
                <a:effectLst/>
                <a:latin typeface="Arial" panose="020B0604020202020204" pitchFamily="34" charset="0"/>
                <a:ea typeface="Calibri" panose="020F0502020204030204" pitchFamily="34" charset="0"/>
                <a:cs typeface="Arial" panose="020B0604020202020204" pitchFamily="34" charset="0"/>
              </a:rPr>
              <a:t>in scope</a:t>
            </a:r>
            <a:r>
              <a:rPr lang="en-GB" sz="2000" b="0" dirty="0">
                <a:effectLst/>
                <a:latin typeface="Arial" panose="020B0604020202020204" pitchFamily="34" charset="0"/>
                <a:ea typeface="Calibri" panose="020F0502020204030204" pitchFamily="34" charset="0"/>
                <a:cs typeface="Arial" panose="020B0604020202020204" pitchFamily="34" charset="0"/>
              </a:rPr>
              <a:t>. </a:t>
            </a:r>
            <a:endParaRPr lang="en-GB" sz="2000" b="1" dirty="0">
              <a:effectLst/>
              <a:latin typeface="Arial" panose="020B060402020202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tabLst>
                <a:tab pos="431800" algn="l"/>
                <a:tab pos="648335" algn="l"/>
                <a:tab pos="791845" algn="l"/>
              </a:tabLst>
            </a:pPr>
            <a:r>
              <a:rPr lang="en-GB" sz="2000" b="1" dirty="0">
                <a:effectLst/>
                <a:latin typeface="Arial" panose="020B0604020202020204" pitchFamily="34" charset="0"/>
                <a:ea typeface="Calibri" panose="020F0502020204030204" pitchFamily="34" charset="0"/>
                <a:cs typeface="Arial" panose="020B0604020202020204" pitchFamily="34" charset="0"/>
              </a:rPr>
              <a:t>	Example 2: </a:t>
            </a:r>
            <a:r>
              <a:rPr lang="en-GB" sz="2000" b="0" dirty="0">
                <a:effectLst/>
                <a:latin typeface="Arial" panose="020B0604020202020204" pitchFamily="34" charset="0"/>
                <a:ea typeface="Calibri" panose="020F0502020204030204" pitchFamily="34" charset="0"/>
                <a:cs typeface="Arial" panose="020B0604020202020204" pitchFamily="34" charset="0"/>
              </a:rPr>
              <a:t>A care home that supports working age adults and has a resident aged 69 – </a:t>
            </a:r>
            <a:r>
              <a:rPr lang="en-GB" sz="2000" b="1" dirty="0">
                <a:effectLst/>
                <a:latin typeface="Arial" panose="020B0604020202020204" pitchFamily="34" charset="0"/>
                <a:ea typeface="Calibri" panose="020F0502020204030204" pitchFamily="34" charset="0"/>
                <a:cs typeface="Arial" panose="020B0604020202020204" pitchFamily="34" charset="0"/>
              </a:rPr>
              <a:t>out of scope</a:t>
            </a:r>
            <a:r>
              <a:rPr lang="en-GB" sz="2000" b="0" dirty="0">
                <a:effectLst/>
                <a:latin typeface="Arial" panose="020B0604020202020204" pitchFamily="34" charset="0"/>
                <a:ea typeface="Calibri" panose="020F0502020204030204" pitchFamily="34" charset="0"/>
                <a:cs typeface="Arial" panose="020B0604020202020204" pitchFamily="34" charset="0"/>
              </a:rPr>
              <a:t>. </a:t>
            </a:r>
            <a:endParaRPr lang="en-GB" sz="2000" b="1" dirty="0">
              <a:effectLst/>
              <a:latin typeface="Arial" panose="020B060402020202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tabLst>
                <a:tab pos="431800" algn="l"/>
                <a:tab pos="648335" algn="l"/>
                <a:tab pos="791845" algn="l"/>
              </a:tabLst>
            </a:pPr>
            <a:r>
              <a:rPr lang="en-GB" sz="2000" b="1" dirty="0">
                <a:effectLst/>
                <a:latin typeface="Arial" panose="020B0604020202020204" pitchFamily="34" charset="0"/>
                <a:ea typeface="Calibri" panose="020F0502020204030204" pitchFamily="34" charset="0"/>
                <a:cs typeface="Arial" panose="020B0604020202020204" pitchFamily="34" charset="0"/>
              </a:rPr>
              <a:t>	Example 3: </a:t>
            </a:r>
            <a:r>
              <a:rPr lang="en-GB" sz="2000" b="0" dirty="0">
                <a:effectLst/>
                <a:latin typeface="Arial" panose="020B0604020202020204" pitchFamily="34" charset="0"/>
                <a:ea typeface="Calibri" panose="020F0502020204030204" pitchFamily="34" charset="0"/>
                <a:cs typeface="Arial" panose="020B0604020202020204" pitchFamily="34" charset="0"/>
              </a:rPr>
              <a:t>A domiciliary care provider based in an extra care housing scheme that delivers the majority of their care in that scheme but some in the local community – </a:t>
            </a:r>
            <a:r>
              <a:rPr lang="en-GB" sz="2000" b="1" dirty="0">
                <a:effectLst/>
                <a:latin typeface="Arial" panose="020B0604020202020204" pitchFamily="34" charset="0"/>
                <a:ea typeface="Calibri" panose="020F0502020204030204" pitchFamily="34" charset="0"/>
                <a:cs typeface="Arial" panose="020B0604020202020204" pitchFamily="34" charset="0"/>
              </a:rPr>
              <a:t>out of scope</a:t>
            </a:r>
            <a:r>
              <a:rPr lang="en-GB" sz="2000" b="0" dirty="0">
                <a:effectLst/>
                <a:latin typeface="Arial" panose="020B0604020202020204" pitchFamily="34" charset="0"/>
                <a:ea typeface="Calibri" panose="020F0502020204030204" pitchFamily="34" charset="0"/>
                <a:cs typeface="Arial" panose="020B0604020202020204" pitchFamily="34" charset="0"/>
              </a:rPr>
              <a:t>. </a:t>
            </a:r>
            <a:endParaRPr lang="en-GB" sz="2000" b="1" dirty="0">
              <a:effectLst/>
              <a:latin typeface="Arial" panose="020B0604020202020204" pitchFamily="34" charset="0"/>
              <a:ea typeface="Calibri" panose="020F0502020204030204" pitchFamily="34" charset="0"/>
              <a:cs typeface="Times New Roman" panose="02020603050405020304" pitchFamily="18" charset="0"/>
            </a:endParaRPr>
          </a:p>
          <a:p>
            <a:pPr lvl="1"/>
            <a:r>
              <a:rPr lang="en-GB" sz="2000" b="1" dirty="0">
                <a:latin typeface="Arial" panose="020B0604020202020204" pitchFamily="34" charset="0"/>
                <a:cs typeface="Arial" panose="020B0604020202020204" pitchFamily="34" charset="0"/>
              </a:rPr>
              <a:t>Example 4:</a:t>
            </a:r>
            <a:r>
              <a:rPr lang="en-GB" sz="2000" dirty="0">
                <a:effectLst/>
                <a:latin typeface="Arial" panose="020B0604020202020204" pitchFamily="34" charset="0"/>
                <a:ea typeface="Calibri" panose="020F0502020204030204" pitchFamily="34" charset="0"/>
              </a:rPr>
              <a:t> A domiciliary care provider delivers a range of community-based support (sitting services, live in support, domestic support), but the vast majority of the support they provide is for people aged over 18+ and consists of “long term care, with a regular pattern per week, consisting of relatively short visits” – </a:t>
            </a:r>
            <a:r>
              <a:rPr lang="en-GB" sz="2000" b="1" dirty="0">
                <a:effectLst/>
                <a:latin typeface="Arial" panose="020B0604020202020204" pitchFamily="34" charset="0"/>
                <a:ea typeface="Calibri" panose="020F0502020204030204" pitchFamily="34" charset="0"/>
              </a:rPr>
              <a:t>in scope</a:t>
            </a:r>
            <a:r>
              <a:rPr lang="en-GB" sz="2000" dirty="0">
                <a:effectLst/>
                <a:latin typeface="Arial" panose="020B0604020202020204" pitchFamily="34" charset="0"/>
                <a:ea typeface="Calibri" panose="020F0502020204030204" pitchFamily="34" charset="0"/>
              </a:rPr>
              <a:t>. </a:t>
            </a:r>
            <a:endParaRPr lang="en-GB" sz="2000" dirty="0"/>
          </a:p>
        </p:txBody>
      </p:sp>
    </p:spTree>
    <p:extLst>
      <p:ext uri="{BB962C8B-B14F-4D97-AF65-F5344CB8AC3E}">
        <p14:creationId xmlns:p14="http://schemas.microsoft.com/office/powerpoint/2010/main" val="365086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24">
            <a:extLst>
              <a:ext uri="{FF2B5EF4-FFF2-40B4-BE49-F238E27FC236}">
                <a16:creationId xmlns:a16="http://schemas.microsoft.com/office/drawing/2014/main" id="{64F519EA-836C-4E21-87EE-CE7AB01863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Rectangle 2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26280"/>
            <a:ext cx="4449464"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angle 28">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3374" y="702944"/>
            <a:ext cx="5369325" cy="5586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5A2A83B-275F-49D4-B751-77B7447B9D1C}"/>
              </a:ext>
            </a:extLst>
          </p:cNvPr>
          <p:cNvSpPr>
            <a:spLocks noGrp="1"/>
          </p:cNvSpPr>
          <p:nvPr>
            <p:ph type="title"/>
          </p:nvPr>
        </p:nvSpPr>
        <p:spPr>
          <a:xfrm>
            <a:off x="1016805" y="1345958"/>
            <a:ext cx="4193196" cy="4166085"/>
          </a:xfrm>
        </p:spPr>
        <p:txBody>
          <a:bodyPr>
            <a:normAutofit/>
          </a:bodyPr>
          <a:lstStyle/>
          <a:p>
            <a:r>
              <a:rPr lang="en-GB" sz="4600" b="1"/>
              <a:t>What’s the goal of all this?</a:t>
            </a:r>
          </a:p>
        </p:txBody>
      </p:sp>
      <p:grpSp>
        <p:nvGrpSpPr>
          <p:cNvPr id="62" name="Group 30">
            <a:extLst>
              <a:ext uri="{FF2B5EF4-FFF2-40B4-BE49-F238E27FC236}">
                <a16:creationId xmlns:a16="http://schemas.microsoft.com/office/drawing/2014/main" id="{C833A70A-9722-46F0-A5EB-C72F787470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32" name="Rectangle 2">
              <a:extLst>
                <a:ext uri="{FF2B5EF4-FFF2-40B4-BE49-F238E27FC236}">
                  <a16:creationId xmlns:a16="http://schemas.microsoft.com/office/drawing/2014/main" id="{0E424FCE-3213-4BEE-A1E8-B7E8AEA5A2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59">
              <a:extLst>
                <a:ext uri="{FF2B5EF4-FFF2-40B4-BE49-F238E27FC236}">
                  <a16:creationId xmlns:a16="http://schemas.microsoft.com/office/drawing/2014/main" id="{5EE95433-383A-45BD-BFCA-833B8F0AE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62">
              <a:extLst>
                <a:ext uri="{FF2B5EF4-FFF2-40B4-BE49-F238E27FC236}">
                  <a16:creationId xmlns:a16="http://schemas.microsoft.com/office/drawing/2014/main" id="{2EEA944D-C4D5-48D7-804D-86BE8AFC8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64">
              <a:extLst>
                <a:ext uri="{FF2B5EF4-FFF2-40B4-BE49-F238E27FC236}">
                  <a16:creationId xmlns:a16="http://schemas.microsoft.com/office/drawing/2014/main" id="{F3FCE305-3F55-48BF-8549-01E0364C8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6">
              <a:extLst>
                <a:ext uri="{FF2B5EF4-FFF2-40B4-BE49-F238E27FC236}">
                  <a16:creationId xmlns:a16="http://schemas.microsoft.com/office/drawing/2014/main" id="{23D7F518-6C41-4C3F-9060-C9FE0B1D4C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2">
              <a:extLst>
                <a:ext uri="{FF2B5EF4-FFF2-40B4-BE49-F238E27FC236}">
                  <a16:creationId xmlns:a16="http://schemas.microsoft.com/office/drawing/2014/main" id="{3B93E94B-19C7-49C9-A135-582F72B1A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59">
              <a:extLst>
                <a:ext uri="{FF2B5EF4-FFF2-40B4-BE49-F238E27FC236}">
                  <a16:creationId xmlns:a16="http://schemas.microsoft.com/office/drawing/2014/main" id="{FEF28287-3D78-44FC-8C53-70755EAF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62">
              <a:extLst>
                <a:ext uri="{FF2B5EF4-FFF2-40B4-BE49-F238E27FC236}">
                  <a16:creationId xmlns:a16="http://schemas.microsoft.com/office/drawing/2014/main" id="{2E8ECBA7-D5B5-48AD-9108-4EB4FB5AA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64">
              <a:extLst>
                <a:ext uri="{FF2B5EF4-FFF2-40B4-BE49-F238E27FC236}">
                  <a16:creationId xmlns:a16="http://schemas.microsoft.com/office/drawing/2014/main" id="{69CDB17F-9370-4BDB-AF7D-0C10664AF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6">
              <a:extLst>
                <a:ext uri="{FF2B5EF4-FFF2-40B4-BE49-F238E27FC236}">
                  <a16:creationId xmlns:a16="http://schemas.microsoft.com/office/drawing/2014/main" id="{65D03FDE-4254-4CCB-ACA1-CCF9ED99A1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2">
              <a:extLst>
                <a:ext uri="{FF2B5EF4-FFF2-40B4-BE49-F238E27FC236}">
                  <a16:creationId xmlns:a16="http://schemas.microsoft.com/office/drawing/2014/main" id="{406E5C16-E87A-48D6-808A-4E99A9FA2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59">
              <a:extLst>
                <a:ext uri="{FF2B5EF4-FFF2-40B4-BE49-F238E27FC236}">
                  <a16:creationId xmlns:a16="http://schemas.microsoft.com/office/drawing/2014/main" id="{DD6696B0-7715-471B-835A-DA4F6E0B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62">
              <a:extLst>
                <a:ext uri="{FF2B5EF4-FFF2-40B4-BE49-F238E27FC236}">
                  <a16:creationId xmlns:a16="http://schemas.microsoft.com/office/drawing/2014/main" id="{7B7BE224-1A69-42AA-9C1C-29ADE08B27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64">
              <a:extLst>
                <a:ext uri="{FF2B5EF4-FFF2-40B4-BE49-F238E27FC236}">
                  <a16:creationId xmlns:a16="http://schemas.microsoft.com/office/drawing/2014/main" id="{F4CBB296-B6FF-43BA-A2F1-471A7D6A3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6">
              <a:extLst>
                <a:ext uri="{FF2B5EF4-FFF2-40B4-BE49-F238E27FC236}">
                  <a16:creationId xmlns:a16="http://schemas.microsoft.com/office/drawing/2014/main" id="{7B9B8F5E-97B1-4CC6-A25F-0406AF9F80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2">
              <a:extLst>
                <a:ext uri="{FF2B5EF4-FFF2-40B4-BE49-F238E27FC236}">
                  <a16:creationId xmlns:a16="http://schemas.microsoft.com/office/drawing/2014/main" id="{9EB4DAA2-343C-4239-A2B2-D2412770B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59">
              <a:extLst>
                <a:ext uri="{FF2B5EF4-FFF2-40B4-BE49-F238E27FC236}">
                  <a16:creationId xmlns:a16="http://schemas.microsoft.com/office/drawing/2014/main" id="{8D6B2AAD-8F5E-4D57-B2E6-7DBB7953C6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62">
              <a:extLst>
                <a:ext uri="{FF2B5EF4-FFF2-40B4-BE49-F238E27FC236}">
                  <a16:creationId xmlns:a16="http://schemas.microsoft.com/office/drawing/2014/main" id="{9CE95F93-6BC5-4616-9F8D-B941B4B8F1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64">
              <a:extLst>
                <a:ext uri="{FF2B5EF4-FFF2-40B4-BE49-F238E27FC236}">
                  <a16:creationId xmlns:a16="http://schemas.microsoft.com/office/drawing/2014/main" id="{A8C3D8DE-DC76-487C-8C2A-7684D5C9E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6">
              <a:extLst>
                <a:ext uri="{FF2B5EF4-FFF2-40B4-BE49-F238E27FC236}">
                  <a16:creationId xmlns:a16="http://schemas.microsoft.com/office/drawing/2014/main" id="{56088CB5-E2A8-49A4-8AB5-6D5463E03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2">
              <a:extLst>
                <a:ext uri="{FF2B5EF4-FFF2-40B4-BE49-F238E27FC236}">
                  <a16:creationId xmlns:a16="http://schemas.microsoft.com/office/drawing/2014/main" id="{372F50F8-8B88-48EF-B21C-B5B264262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Rectangle 59">
              <a:extLst>
                <a:ext uri="{FF2B5EF4-FFF2-40B4-BE49-F238E27FC236}">
                  <a16:creationId xmlns:a16="http://schemas.microsoft.com/office/drawing/2014/main" id="{37008499-DF9A-4230-BE00-35B862316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Rectangle 62">
              <a:extLst>
                <a:ext uri="{FF2B5EF4-FFF2-40B4-BE49-F238E27FC236}">
                  <a16:creationId xmlns:a16="http://schemas.microsoft.com/office/drawing/2014/main" id="{BCEE48F0-E436-451D-A5FE-0D818D19E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Rectangle 64">
              <a:extLst>
                <a:ext uri="{FF2B5EF4-FFF2-40B4-BE49-F238E27FC236}">
                  <a16:creationId xmlns:a16="http://schemas.microsoft.com/office/drawing/2014/main" id="{6852656E-1E8F-41F9-900D-8E8CC1B2B9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Rectangle 66">
              <a:extLst>
                <a:ext uri="{FF2B5EF4-FFF2-40B4-BE49-F238E27FC236}">
                  <a16:creationId xmlns:a16="http://schemas.microsoft.com/office/drawing/2014/main" id="{489DA605-39DD-45FD-9796-12A36B23B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AF4C7CA7-0F51-4CE2-A27E-D8A98AA16D9E}"/>
              </a:ext>
            </a:extLst>
          </p:cNvPr>
          <p:cNvSpPr>
            <a:spLocks noGrp="1"/>
          </p:cNvSpPr>
          <p:nvPr>
            <p:ph idx="1"/>
          </p:nvPr>
        </p:nvSpPr>
        <p:spPr>
          <a:xfrm>
            <a:off x="6229734" y="750307"/>
            <a:ext cx="5369326" cy="5357387"/>
          </a:xfrm>
        </p:spPr>
        <p:txBody>
          <a:bodyPr anchor="ctr">
            <a:normAutofit/>
          </a:bodyPr>
          <a:lstStyle/>
          <a:p>
            <a:r>
              <a:rPr lang="en-GB" sz="2200" dirty="0"/>
              <a:t>The government would like to </a:t>
            </a:r>
          </a:p>
          <a:p>
            <a:pPr lvl="1"/>
            <a:r>
              <a:rPr lang="en-GB" sz="2200" dirty="0"/>
              <a:t>Reduce the differential between the LA rate and the self-funder rate</a:t>
            </a:r>
          </a:p>
          <a:p>
            <a:pPr lvl="1"/>
            <a:r>
              <a:rPr lang="en-GB" sz="2200" dirty="0"/>
              <a:t>Bolster market sustainability – including funding, investment, support and training for staff </a:t>
            </a:r>
          </a:p>
          <a:p>
            <a:pPr marL="0" indent="0">
              <a:buNone/>
            </a:pPr>
            <a:endParaRPr lang="en-GB" sz="2200" dirty="0"/>
          </a:p>
          <a:p>
            <a:r>
              <a:rPr lang="en-GB" sz="2200" dirty="0"/>
              <a:t>Local authorities would like to receive more funding to be able to pay sustainable rates in the care market</a:t>
            </a:r>
          </a:p>
          <a:p>
            <a:endParaRPr lang="en-GB" sz="2200" dirty="0"/>
          </a:p>
          <a:p>
            <a:r>
              <a:rPr lang="en-GB" sz="2200" dirty="0"/>
              <a:t>Providers would like to have a sustainable business and be able to charge rates that cover their costs and a return on investment</a:t>
            </a:r>
          </a:p>
        </p:txBody>
      </p:sp>
    </p:spTree>
    <p:extLst>
      <p:ext uri="{BB962C8B-B14F-4D97-AF65-F5344CB8AC3E}">
        <p14:creationId xmlns:p14="http://schemas.microsoft.com/office/powerpoint/2010/main" val="1193613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BAEF7-A8F0-49B7-A8B8-3002849A24CD}"/>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rPr>
              <a:t>How have other providers responded to this? </a:t>
            </a:r>
          </a:p>
        </p:txBody>
      </p:sp>
      <p:sp>
        <p:nvSpPr>
          <p:cNvPr id="3" name="Content Placeholder 2">
            <a:extLst>
              <a:ext uri="{FF2B5EF4-FFF2-40B4-BE49-F238E27FC236}">
                <a16:creationId xmlns:a16="http://schemas.microsoft.com/office/drawing/2014/main" id="{016A4DF2-B6D3-42E8-9DEC-8BCD2453E4C2}"/>
              </a:ext>
            </a:extLst>
          </p:cNvPr>
          <p:cNvSpPr>
            <a:spLocks noGrp="1"/>
          </p:cNvSpPr>
          <p:nvPr>
            <p:ph idx="1"/>
          </p:nvPr>
        </p:nvSpPr>
        <p:spPr>
          <a:xfrm>
            <a:off x="4810259" y="649480"/>
            <a:ext cx="6555347" cy="5546047"/>
          </a:xfrm>
        </p:spPr>
        <p:txBody>
          <a:bodyPr anchor="ctr">
            <a:normAutofit/>
          </a:bodyPr>
          <a:lstStyle/>
          <a:p>
            <a:pPr marL="0" indent="0">
              <a:buNone/>
            </a:pPr>
            <a:endParaRPr lang="en-GB" sz="2000"/>
          </a:p>
          <a:p>
            <a:pPr marL="0" indent="0">
              <a:buNone/>
            </a:pPr>
            <a:r>
              <a:rPr lang="en-GB" sz="2000"/>
              <a:t>The </a:t>
            </a:r>
            <a:r>
              <a:rPr lang="en-GB" sz="2000" b="1"/>
              <a:t>Care Provider Alliance </a:t>
            </a:r>
            <a:r>
              <a:rPr lang="en-GB" sz="2000"/>
              <a:t>has said </a:t>
            </a:r>
          </a:p>
          <a:p>
            <a:r>
              <a:rPr lang="en-GB" sz="2000"/>
              <a:t>“</a:t>
            </a:r>
            <a:r>
              <a:rPr lang="en-GB" sz="2000" b="1"/>
              <a:t>it is critical that providers engage in the Fair Cost of Care data collection exercise </a:t>
            </a:r>
            <a:r>
              <a:rPr lang="en-GB" sz="2000"/>
              <a:t>to determine the actual cost of providing ‘high quality’ care nationally to see the appropriate level of funding from the government. This is a </a:t>
            </a:r>
            <a:r>
              <a:rPr lang="en-GB" sz="2000" b="1"/>
              <a:t>one-off chance </a:t>
            </a:r>
            <a:r>
              <a:rPr lang="en-GB" sz="2000"/>
              <a:t>to evidence the cos of provision locally and nationally to compensate providers appropriately against the reforms to be introduced … which will see those self-funding their own care to access the local authorities rate paid for care.”</a:t>
            </a:r>
          </a:p>
          <a:p>
            <a:pPr marL="0" indent="0">
              <a:buNone/>
            </a:pPr>
            <a:endParaRPr lang="en-GB" sz="2000"/>
          </a:p>
          <a:p>
            <a:pPr marL="0" indent="0">
              <a:buNone/>
            </a:pPr>
            <a:r>
              <a:rPr lang="en-GB" sz="2000"/>
              <a:t>Professor Martin Green, Chief Executive of </a:t>
            </a:r>
            <a:r>
              <a:rPr lang="en-GB" sz="2000" b="1"/>
              <a:t>Care England </a:t>
            </a:r>
            <a:r>
              <a:rPr lang="en-GB" sz="2000"/>
              <a:t>&amp; Dr Jane Townson, Chief Executive of the </a:t>
            </a:r>
            <a:r>
              <a:rPr lang="en-GB" sz="2000" b="1"/>
              <a:t>Homecare Association </a:t>
            </a:r>
          </a:p>
          <a:p>
            <a:r>
              <a:rPr lang="en-GB" sz="2000"/>
              <a:t>are encouraging all providers to take part in this national cost of care exercise and inform their local authorities of the true costs of delivering social care</a:t>
            </a:r>
            <a:r>
              <a:rPr lang="en-GB" sz="2000">
                <a:effectLst/>
                <a:latin typeface="Leelawadee UI" panose="020B0502040204020203" pitchFamily="34" charset="-34"/>
                <a:ea typeface="Calibri" panose="020F0502020204030204" pitchFamily="34" charset="0"/>
              </a:rPr>
              <a:t>.  </a:t>
            </a:r>
            <a:endParaRPr lang="en-GB" sz="2000"/>
          </a:p>
        </p:txBody>
      </p:sp>
    </p:spTree>
    <p:extLst>
      <p:ext uri="{BB962C8B-B14F-4D97-AF65-F5344CB8AC3E}">
        <p14:creationId xmlns:p14="http://schemas.microsoft.com/office/powerpoint/2010/main" val="3161081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8D96E0C-45CD-4184-B8A1-F590E467B27A}"/>
              </a:ext>
            </a:extLst>
          </p:cNvPr>
          <p:cNvSpPr>
            <a:spLocks noGrp="1"/>
          </p:cNvSpPr>
          <p:nvPr>
            <p:ph type="title"/>
          </p:nvPr>
        </p:nvSpPr>
        <p:spPr>
          <a:xfrm>
            <a:off x="1245072" y="1289765"/>
            <a:ext cx="3651101" cy="4270963"/>
          </a:xfrm>
        </p:spPr>
        <p:txBody>
          <a:bodyPr anchor="ctr">
            <a:normAutofit/>
          </a:bodyPr>
          <a:lstStyle/>
          <a:p>
            <a:pPr algn="ctr"/>
            <a:r>
              <a:rPr lang="en-GB" sz="4800" b="1">
                <a:solidFill>
                  <a:srgbClr val="FFFFFF"/>
                </a:solidFill>
              </a:rPr>
              <a:t>This is about reducing the price providers can charge, isn’t it? </a:t>
            </a:r>
          </a:p>
        </p:txBody>
      </p:sp>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21BBB04-E674-45E3-8688-5F88A5D335C2}"/>
              </a:ext>
            </a:extLst>
          </p:cNvPr>
          <p:cNvSpPr>
            <a:spLocks noGrp="1"/>
          </p:cNvSpPr>
          <p:nvPr>
            <p:ph idx="1"/>
          </p:nvPr>
        </p:nvSpPr>
        <p:spPr>
          <a:xfrm>
            <a:off x="6297233" y="518400"/>
            <a:ext cx="4771607" cy="5837949"/>
          </a:xfrm>
        </p:spPr>
        <p:txBody>
          <a:bodyPr anchor="ctr">
            <a:normAutofit/>
          </a:bodyPr>
          <a:lstStyle/>
          <a:p>
            <a:r>
              <a:rPr lang="en-GB" sz="2000">
                <a:solidFill>
                  <a:schemeClr val="tx1">
                    <a:alpha val="80000"/>
                  </a:schemeClr>
                </a:solidFill>
              </a:rPr>
              <a:t>This isn’t about price</a:t>
            </a:r>
          </a:p>
          <a:p>
            <a:r>
              <a:rPr lang="en-GB" sz="2000">
                <a:solidFill>
                  <a:schemeClr val="tx1">
                    <a:alpha val="80000"/>
                  </a:schemeClr>
                </a:solidFill>
              </a:rPr>
              <a:t>It’s about costs</a:t>
            </a:r>
          </a:p>
          <a:p>
            <a:endParaRPr lang="en-GB" sz="2000">
              <a:solidFill>
                <a:schemeClr val="tx1">
                  <a:alpha val="80000"/>
                </a:schemeClr>
              </a:solidFill>
            </a:endParaRPr>
          </a:p>
          <a:p>
            <a:r>
              <a:rPr lang="en-GB" sz="2000">
                <a:solidFill>
                  <a:schemeClr val="tx1">
                    <a:alpha val="80000"/>
                  </a:schemeClr>
                </a:solidFill>
              </a:rPr>
              <a:t>This is about making sure that the costs of care are acknowledged by local authorities</a:t>
            </a:r>
          </a:p>
          <a:p>
            <a:r>
              <a:rPr lang="en-GB" sz="2000">
                <a:solidFill>
                  <a:schemeClr val="tx1">
                    <a:alpha val="80000"/>
                  </a:schemeClr>
                </a:solidFill>
              </a:rPr>
              <a:t>Local authorities will need to develop plans for how to move to a rate which is more reflective of  those costs.</a:t>
            </a:r>
          </a:p>
          <a:p>
            <a:r>
              <a:rPr lang="en-GB" sz="2000">
                <a:solidFill>
                  <a:schemeClr val="tx1">
                    <a:alpha val="80000"/>
                  </a:schemeClr>
                </a:solidFill>
              </a:rPr>
              <a:t>The govt will help to resource this from a national fund</a:t>
            </a:r>
          </a:p>
          <a:p>
            <a:pPr marL="0" indent="0">
              <a:buNone/>
            </a:pPr>
            <a:endParaRPr lang="en-GB" sz="2000">
              <a:solidFill>
                <a:schemeClr val="tx1">
                  <a:alpha val="80000"/>
                </a:schemeClr>
              </a:solidFill>
            </a:endParaRPr>
          </a:p>
          <a:p>
            <a:r>
              <a:rPr lang="en-GB" sz="2000" i="1">
                <a:solidFill>
                  <a:schemeClr val="tx1">
                    <a:alpha val="80000"/>
                  </a:schemeClr>
                </a:solidFill>
              </a:rPr>
              <a:t>The govt pot is limited by time (2 years) and resources (£600m per year) and won’t make markets more sustainable overnight</a:t>
            </a:r>
          </a:p>
          <a:p>
            <a:endParaRPr lang="en-GB" sz="2000">
              <a:solidFill>
                <a:schemeClr val="tx1">
                  <a:alpha val="80000"/>
                </a:schemeClr>
              </a:solidFill>
            </a:endParaRPr>
          </a:p>
          <a:p>
            <a:endParaRPr lang="en-GB" sz="2000">
              <a:solidFill>
                <a:schemeClr val="tx1">
                  <a:alpha val="80000"/>
                </a:schemeClr>
              </a:solidFill>
            </a:endParaRPr>
          </a:p>
        </p:txBody>
      </p:sp>
      <p:sp>
        <p:nvSpPr>
          <p:cNvPr id="3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35" name="Straight Connector 3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908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500CC395-BB07-43FE-A719-9B4352C5DBF6}"/>
              </a:ext>
            </a:extLst>
          </p:cNvPr>
          <p:cNvSpPr>
            <a:spLocks noGrp="1"/>
          </p:cNvSpPr>
          <p:nvPr>
            <p:ph type="title"/>
          </p:nvPr>
        </p:nvSpPr>
        <p:spPr>
          <a:xfrm>
            <a:off x="1098468" y="885651"/>
            <a:ext cx="3229803" cy="4624603"/>
          </a:xfrm>
        </p:spPr>
        <p:txBody>
          <a:bodyPr>
            <a:normAutofit/>
          </a:bodyPr>
          <a:lstStyle/>
          <a:p>
            <a:r>
              <a:rPr lang="en-GB" b="1">
                <a:solidFill>
                  <a:srgbClr val="FFFFFF"/>
                </a:solidFill>
              </a:rPr>
              <a:t>Why should we share our costs with the council?</a:t>
            </a:r>
          </a:p>
        </p:txBody>
      </p:sp>
      <p:sp>
        <p:nvSpPr>
          <p:cNvPr id="3" name="Content Placeholder 2">
            <a:extLst>
              <a:ext uri="{FF2B5EF4-FFF2-40B4-BE49-F238E27FC236}">
                <a16:creationId xmlns:a16="http://schemas.microsoft.com/office/drawing/2014/main" id="{8F9C3FF7-90A3-49AD-A338-0E3ABD94DB36}"/>
              </a:ext>
            </a:extLst>
          </p:cNvPr>
          <p:cNvSpPr>
            <a:spLocks noGrp="1"/>
          </p:cNvSpPr>
          <p:nvPr>
            <p:ph idx="1"/>
          </p:nvPr>
        </p:nvSpPr>
        <p:spPr>
          <a:xfrm>
            <a:off x="4978708" y="885651"/>
            <a:ext cx="6525220" cy="4616849"/>
          </a:xfrm>
        </p:spPr>
        <p:txBody>
          <a:bodyPr anchor="ctr">
            <a:normAutofit/>
          </a:bodyPr>
          <a:lstStyle/>
          <a:p>
            <a:r>
              <a:rPr lang="en-GB" sz="2400" dirty="0"/>
              <a:t>The government is trying to ensure that providers have their actual costs covered – in the rates paid by local authorities as well as self-funders</a:t>
            </a:r>
          </a:p>
          <a:p>
            <a:endParaRPr lang="en-GB" sz="2400" dirty="0"/>
          </a:p>
          <a:p>
            <a:r>
              <a:rPr lang="en-GB" sz="2400" b="1" dirty="0"/>
              <a:t>Providers have often said that local authorities aren’t considering the </a:t>
            </a:r>
            <a:r>
              <a:rPr lang="en-GB" sz="2400" b="1" u="sng" dirty="0"/>
              <a:t>full</a:t>
            </a:r>
            <a:r>
              <a:rPr lang="en-GB" sz="2400" b="1" dirty="0"/>
              <a:t> costs that they have to pay …</a:t>
            </a:r>
          </a:p>
          <a:p>
            <a:endParaRPr lang="en-GB" sz="2400" dirty="0"/>
          </a:p>
          <a:p>
            <a:r>
              <a:rPr lang="en-GB" sz="2400" dirty="0"/>
              <a:t>… so this is a </a:t>
            </a:r>
            <a:r>
              <a:rPr lang="en-GB" sz="2400" b="1" dirty="0"/>
              <a:t>major opportunity </a:t>
            </a:r>
            <a:r>
              <a:rPr lang="en-GB" sz="2400" dirty="0"/>
              <a:t>to make sure that the real costs of care are known and taken seriously</a:t>
            </a:r>
          </a:p>
          <a:p>
            <a:endParaRPr lang="en-GB" sz="2400" dirty="0"/>
          </a:p>
          <a:p>
            <a:endParaRPr lang="en-GB" sz="2400" dirty="0"/>
          </a:p>
        </p:txBody>
      </p:sp>
    </p:spTree>
    <p:extLst>
      <p:ext uri="{BB962C8B-B14F-4D97-AF65-F5344CB8AC3E}">
        <p14:creationId xmlns:p14="http://schemas.microsoft.com/office/powerpoint/2010/main" val="3687868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50C654A-08EC-40D1-907D-D00764DC3788}"/>
              </a:ext>
            </a:extLst>
          </p:cNvPr>
          <p:cNvSpPr>
            <a:spLocks noGrp="1"/>
          </p:cNvSpPr>
          <p:nvPr>
            <p:ph type="title"/>
          </p:nvPr>
        </p:nvSpPr>
        <p:spPr>
          <a:xfrm>
            <a:off x="1188069" y="381935"/>
            <a:ext cx="4008583" cy="5974414"/>
          </a:xfrm>
        </p:spPr>
        <p:txBody>
          <a:bodyPr anchor="ctr">
            <a:normAutofit/>
          </a:bodyPr>
          <a:lstStyle/>
          <a:p>
            <a:r>
              <a:rPr lang="en-GB" sz="5600" b="1">
                <a:solidFill>
                  <a:srgbClr val="FFFFFF"/>
                </a:solidFill>
              </a:rPr>
              <a:t>Shouldn’t I be suspicious of how this data is going to be used?</a:t>
            </a:r>
          </a:p>
        </p:txBody>
      </p:sp>
      <p:grpSp>
        <p:nvGrpSpPr>
          <p:cNvPr id="29" name="Group 28">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3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D23B2FDC-3CC7-4083-BF5B-4CFF220BFCF7}"/>
              </a:ext>
            </a:extLst>
          </p:cNvPr>
          <p:cNvSpPr>
            <a:spLocks noGrp="1"/>
          </p:cNvSpPr>
          <p:nvPr>
            <p:ph idx="1"/>
          </p:nvPr>
        </p:nvSpPr>
        <p:spPr>
          <a:xfrm>
            <a:off x="6297233" y="518400"/>
            <a:ext cx="4771607" cy="5837949"/>
          </a:xfrm>
        </p:spPr>
        <p:txBody>
          <a:bodyPr anchor="ctr">
            <a:normAutofit/>
          </a:bodyPr>
          <a:lstStyle/>
          <a:p>
            <a:r>
              <a:rPr lang="en-GB" sz="2000" dirty="0">
                <a:solidFill>
                  <a:schemeClr val="tx1">
                    <a:alpha val="80000"/>
                  </a:schemeClr>
                </a:solidFill>
              </a:rPr>
              <a:t>Data won’t be used by West Sussex to challenge your business model or force you to accept something different </a:t>
            </a:r>
          </a:p>
          <a:p>
            <a:endParaRPr lang="en-GB" sz="2000" dirty="0">
              <a:solidFill>
                <a:schemeClr val="tx1">
                  <a:alpha val="80000"/>
                </a:schemeClr>
              </a:solidFill>
            </a:endParaRPr>
          </a:p>
          <a:p>
            <a:r>
              <a:rPr lang="en-GB" sz="2000" dirty="0">
                <a:solidFill>
                  <a:schemeClr val="tx1">
                    <a:alpha val="80000"/>
                  </a:schemeClr>
                </a:solidFill>
              </a:rPr>
              <a:t>Data will be used to find the </a:t>
            </a:r>
            <a:r>
              <a:rPr lang="en-GB" sz="2000" b="1" dirty="0">
                <a:solidFill>
                  <a:schemeClr val="tx1">
                    <a:alpha val="80000"/>
                  </a:schemeClr>
                </a:solidFill>
              </a:rPr>
              <a:t>median cost </a:t>
            </a:r>
            <a:r>
              <a:rPr lang="en-GB" sz="2000" dirty="0">
                <a:solidFill>
                  <a:schemeClr val="tx1">
                    <a:alpha val="80000"/>
                  </a:schemeClr>
                </a:solidFill>
              </a:rPr>
              <a:t>in each market – rather than any particularly high or low costs being presented</a:t>
            </a:r>
          </a:p>
          <a:p>
            <a:endParaRPr lang="en-GB" sz="2000" dirty="0">
              <a:solidFill>
                <a:schemeClr val="tx1">
                  <a:alpha val="80000"/>
                </a:schemeClr>
              </a:solidFill>
            </a:endParaRPr>
          </a:p>
          <a:p>
            <a:r>
              <a:rPr lang="en-GB" sz="2000" dirty="0">
                <a:solidFill>
                  <a:schemeClr val="tx1">
                    <a:alpha val="80000"/>
                  </a:schemeClr>
                </a:solidFill>
              </a:rPr>
              <a:t>In the analysis of the data, WSCC can remove any outliers in the process of establishing the median</a:t>
            </a:r>
          </a:p>
          <a:p>
            <a:endParaRPr lang="en-GB" sz="2000" dirty="0">
              <a:solidFill>
                <a:schemeClr val="tx1">
                  <a:alpha val="80000"/>
                </a:schemeClr>
              </a:solidFill>
            </a:endParaRPr>
          </a:p>
          <a:p>
            <a:r>
              <a:rPr lang="en-GB" sz="2000" dirty="0">
                <a:solidFill>
                  <a:schemeClr val="tx1">
                    <a:alpha val="80000"/>
                  </a:schemeClr>
                </a:solidFill>
              </a:rPr>
              <a:t>The government wants all local authorities to work towards paying the median in their standard fees to providers</a:t>
            </a:r>
          </a:p>
        </p:txBody>
      </p:sp>
      <p:cxnSp>
        <p:nvCxnSpPr>
          <p:cNvPr id="34" name="Straight Connector 3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80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13"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82A80F23-230F-4255-88E2-9CB307F97AF4}"/>
              </a:ext>
            </a:extLst>
          </p:cNvPr>
          <p:cNvSpPr>
            <a:spLocks noGrp="1"/>
          </p:cNvSpPr>
          <p:nvPr>
            <p:ph type="title"/>
          </p:nvPr>
        </p:nvSpPr>
        <p:spPr>
          <a:xfrm>
            <a:off x="786385" y="841248"/>
            <a:ext cx="5129600" cy="5340097"/>
          </a:xfrm>
        </p:spPr>
        <p:txBody>
          <a:bodyPr anchor="ctr">
            <a:normAutofit/>
          </a:bodyPr>
          <a:lstStyle/>
          <a:p>
            <a:r>
              <a:rPr lang="en-GB" sz="4800" dirty="0">
                <a:solidFill>
                  <a:schemeClr val="bg1"/>
                </a:solidFill>
              </a:rPr>
              <a:t>In this briefing …</a:t>
            </a:r>
          </a:p>
        </p:txBody>
      </p:sp>
      <p:sp>
        <p:nvSpPr>
          <p:cNvPr id="3" name="Content Placeholder 2">
            <a:extLst>
              <a:ext uri="{FF2B5EF4-FFF2-40B4-BE49-F238E27FC236}">
                <a16:creationId xmlns:a16="http://schemas.microsoft.com/office/drawing/2014/main" id="{C7F6DFAC-E318-4F29-BEE7-52C53D48C3A0}"/>
              </a:ext>
            </a:extLst>
          </p:cNvPr>
          <p:cNvSpPr>
            <a:spLocks noGrp="1"/>
          </p:cNvSpPr>
          <p:nvPr>
            <p:ph idx="1"/>
          </p:nvPr>
        </p:nvSpPr>
        <p:spPr>
          <a:xfrm>
            <a:off x="6511826" y="889375"/>
            <a:ext cx="4484536" cy="5340097"/>
          </a:xfrm>
        </p:spPr>
        <p:txBody>
          <a:bodyPr anchor="ctr">
            <a:normAutofit/>
          </a:bodyPr>
          <a:lstStyle/>
          <a:p>
            <a:r>
              <a:rPr lang="en-GB" sz="1800" dirty="0">
                <a:solidFill>
                  <a:schemeClr val="tx2"/>
                </a:solidFill>
              </a:rPr>
              <a:t>We’ll give you a </a:t>
            </a:r>
            <a:r>
              <a:rPr lang="en-GB" sz="1800" b="1" dirty="0">
                <a:solidFill>
                  <a:schemeClr val="tx2"/>
                </a:solidFill>
              </a:rPr>
              <a:t>quick summary </a:t>
            </a:r>
            <a:r>
              <a:rPr lang="en-GB" sz="1800" dirty="0">
                <a:solidFill>
                  <a:schemeClr val="tx2"/>
                </a:solidFill>
              </a:rPr>
              <a:t>of the first briefing which went into more detail about the overall background</a:t>
            </a:r>
            <a:r>
              <a:rPr lang="en-GB" sz="1800">
                <a:solidFill>
                  <a:schemeClr val="tx2"/>
                </a:solidFill>
              </a:rPr>
              <a:t>. </a:t>
            </a:r>
            <a:endParaRPr lang="en-GB" sz="1800" dirty="0">
              <a:solidFill>
                <a:srgbClr val="FF0000"/>
              </a:solidFill>
            </a:endParaRPr>
          </a:p>
          <a:p>
            <a:endParaRPr lang="en-GB" sz="1800" dirty="0">
              <a:solidFill>
                <a:schemeClr val="tx2"/>
              </a:solidFill>
            </a:endParaRPr>
          </a:p>
          <a:p>
            <a:r>
              <a:rPr lang="en-GB" sz="1800" dirty="0">
                <a:solidFill>
                  <a:schemeClr val="tx2"/>
                </a:solidFill>
              </a:rPr>
              <a:t>We officially </a:t>
            </a:r>
            <a:r>
              <a:rPr lang="en-GB" sz="1800" b="1" dirty="0">
                <a:solidFill>
                  <a:schemeClr val="tx2"/>
                </a:solidFill>
              </a:rPr>
              <a:t>launch the cost of care tool </a:t>
            </a:r>
            <a:r>
              <a:rPr lang="en-GB" sz="1800" dirty="0">
                <a:solidFill>
                  <a:schemeClr val="tx2"/>
                </a:solidFill>
              </a:rPr>
              <a:t>here and provide details about how to complete and deadlines for completion</a:t>
            </a:r>
          </a:p>
          <a:p>
            <a:endParaRPr lang="en-GB" sz="1800" dirty="0">
              <a:solidFill>
                <a:schemeClr val="tx2"/>
              </a:solidFill>
            </a:endParaRPr>
          </a:p>
          <a:p>
            <a:r>
              <a:rPr lang="en-GB" sz="1800" dirty="0">
                <a:solidFill>
                  <a:schemeClr val="tx2"/>
                </a:solidFill>
              </a:rPr>
              <a:t>We share with you </a:t>
            </a:r>
            <a:r>
              <a:rPr lang="en-GB" sz="1800" b="1" dirty="0">
                <a:solidFill>
                  <a:schemeClr val="tx2"/>
                </a:solidFill>
              </a:rPr>
              <a:t>Frequently Asked Questions </a:t>
            </a:r>
            <a:r>
              <a:rPr lang="en-GB" sz="1800" dirty="0">
                <a:solidFill>
                  <a:schemeClr val="tx2"/>
                </a:solidFill>
              </a:rPr>
              <a:t>about the cost of care generally and some of the specific questions raised by home care providers about the cost tool being used</a:t>
            </a:r>
          </a:p>
          <a:p>
            <a:endParaRPr lang="en-GB" sz="1800" dirty="0">
              <a:solidFill>
                <a:schemeClr val="tx2"/>
              </a:solidFill>
            </a:endParaRPr>
          </a:p>
          <a:p>
            <a:r>
              <a:rPr lang="en-GB" sz="1800" dirty="0">
                <a:solidFill>
                  <a:schemeClr val="tx2"/>
                </a:solidFill>
              </a:rPr>
              <a:t>We’ll tell you more about the </a:t>
            </a:r>
            <a:r>
              <a:rPr lang="en-GB" sz="1800" b="1" dirty="0">
                <a:solidFill>
                  <a:schemeClr val="tx2"/>
                </a:solidFill>
              </a:rPr>
              <a:t>Market Sustainability Plan</a:t>
            </a:r>
            <a:r>
              <a:rPr lang="en-GB" sz="1800" dirty="0">
                <a:solidFill>
                  <a:schemeClr val="tx2"/>
                </a:solidFill>
              </a:rPr>
              <a:t> we want to co-design with you which aims to tackle important issues facing us in West Sussex</a:t>
            </a:r>
          </a:p>
        </p:txBody>
      </p:sp>
    </p:spTree>
    <p:extLst>
      <p:ext uri="{BB962C8B-B14F-4D97-AF65-F5344CB8AC3E}">
        <p14:creationId xmlns:p14="http://schemas.microsoft.com/office/powerpoint/2010/main" val="59007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B7E4032D-4110-4963-82B8-8A1B1BF4B6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273199" cy="6858000"/>
            <a:chOff x="1" y="0"/>
            <a:chExt cx="4273199" cy="6858000"/>
          </a:xfrm>
        </p:grpSpPr>
        <p:sp>
          <p:nvSpPr>
            <p:cNvPr id="28" name="Rectangle 27">
              <a:extLst>
                <a:ext uri="{FF2B5EF4-FFF2-40B4-BE49-F238E27FC236}">
                  <a16:creationId xmlns:a16="http://schemas.microsoft.com/office/drawing/2014/main" id="{66796880-E7D7-485E-A6D1-908B811A1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rgbClr val="FFFFFF"/>
            </a:solidFill>
            <a:ln w="0">
              <a:noFill/>
              <a:prstDash val="solid"/>
              <a:round/>
              <a:headEnd/>
              <a:tailEnd/>
            </a:ln>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C97B103-7494-4650-82C0-FC9F8D272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72A8021C-E69E-461B-967E-146C3295D2DB}"/>
              </a:ext>
            </a:extLst>
          </p:cNvPr>
          <p:cNvSpPr>
            <a:spLocks noGrp="1"/>
          </p:cNvSpPr>
          <p:nvPr>
            <p:ph type="title"/>
          </p:nvPr>
        </p:nvSpPr>
        <p:spPr>
          <a:xfrm>
            <a:off x="1251677" y="619125"/>
            <a:ext cx="2652413" cy="5619749"/>
          </a:xfrm>
        </p:spPr>
        <p:txBody>
          <a:bodyPr anchor="ctr">
            <a:normAutofit/>
          </a:bodyPr>
          <a:lstStyle/>
          <a:p>
            <a:r>
              <a:rPr lang="en-GB" b="1">
                <a:solidFill>
                  <a:srgbClr val="000000"/>
                </a:solidFill>
              </a:rPr>
              <a:t>How will the data I provide be used by WSCC?</a:t>
            </a:r>
          </a:p>
        </p:txBody>
      </p:sp>
      <p:grpSp>
        <p:nvGrpSpPr>
          <p:cNvPr id="31" name="Group 30">
            <a:extLst>
              <a:ext uri="{FF2B5EF4-FFF2-40B4-BE49-F238E27FC236}">
                <a16:creationId xmlns:a16="http://schemas.microsoft.com/office/drawing/2014/main" id="{5D133F51-4E9D-4F0B-A452-875C6A52B6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3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000000"/>
            </a:solidFill>
            <a:ln w="0">
              <a:noFill/>
              <a:prstDash val="solid"/>
              <a:round/>
              <a:headEnd/>
              <a:tailEnd/>
            </a:ln>
          </p:spPr>
        </p:sp>
        <p:sp>
          <p:nvSpPr>
            <p:cNvPr id="33" name="Freeform 6">
              <a:extLst>
                <a:ext uri="{FF2B5EF4-FFF2-40B4-BE49-F238E27FC236}">
                  <a16:creationId xmlns:a16="http://schemas.microsoft.com/office/drawing/2014/main" id="{DF21B6AB-8AF5-4823-92E3-F33B9EAEF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9CC64C64-A447-4E37-AE23-E37F55B7FBB7}"/>
              </a:ext>
            </a:extLst>
          </p:cNvPr>
          <p:cNvSpPr>
            <a:spLocks noGrp="1"/>
          </p:cNvSpPr>
          <p:nvPr>
            <p:ph idx="1"/>
          </p:nvPr>
        </p:nvSpPr>
        <p:spPr>
          <a:xfrm>
            <a:off x="4916250" y="619125"/>
            <a:ext cx="6508987" cy="5619750"/>
          </a:xfrm>
        </p:spPr>
        <p:txBody>
          <a:bodyPr anchor="ctr">
            <a:normAutofit/>
          </a:bodyPr>
          <a:lstStyle/>
          <a:p>
            <a:r>
              <a:rPr lang="en-GB" sz="1700" dirty="0">
                <a:solidFill>
                  <a:schemeClr val="tx1">
                    <a:alpha val="60000"/>
                  </a:schemeClr>
                </a:solidFill>
              </a:rPr>
              <a:t>We would like you to help to inform WSCC and the government of the costs of care in West Sussex …. But you aren’t required to submit</a:t>
            </a:r>
          </a:p>
          <a:p>
            <a:endParaRPr lang="en-GB" sz="1700" dirty="0">
              <a:solidFill>
                <a:schemeClr val="tx1">
                  <a:alpha val="60000"/>
                </a:schemeClr>
              </a:solidFill>
            </a:endParaRPr>
          </a:p>
          <a:p>
            <a:r>
              <a:rPr lang="en-GB" sz="1700" dirty="0">
                <a:solidFill>
                  <a:schemeClr val="tx1">
                    <a:alpha val="60000"/>
                  </a:schemeClr>
                </a:solidFill>
              </a:rPr>
              <a:t>If you </a:t>
            </a:r>
            <a:r>
              <a:rPr lang="en-GB" sz="1700" b="1" dirty="0">
                <a:solidFill>
                  <a:schemeClr val="tx1">
                    <a:alpha val="60000"/>
                  </a:schemeClr>
                </a:solidFill>
              </a:rPr>
              <a:t>do</a:t>
            </a:r>
            <a:r>
              <a:rPr lang="en-GB" sz="1700" dirty="0">
                <a:solidFill>
                  <a:schemeClr val="tx1">
                    <a:alpha val="60000"/>
                  </a:schemeClr>
                </a:solidFill>
              </a:rPr>
              <a:t> submit, your data will be identifiable to us but … </a:t>
            </a:r>
          </a:p>
          <a:p>
            <a:r>
              <a:rPr lang="en-GB" sz="1700" dirty="0">
                <a:solidFill>
                  <a:schemeClr val="tx1">
                    <a:alpha val="60000"/>
                  </a:schemeClr>
                </a:solidFill>
              </a:rPr>
              <a:t>… nothing identifiable will be shared with other organisations outside of WSCC  (except </a:t>
            </a:r>
            <a:r>
              <a:rPr lang="en-GB" sz="1700" dirty="0">
                <a:solidFill>
                  <a:schemeClr val="tx1">
                    <a:alpha val="60000"/>
                  </a:schemeClr>
                </a:solidFill>
                <a:effectLst/>
                <a:latin typeface="Calibri" panose="020F0502020204030204" pitchFamily="34" charset="0"/>
                <a:ea typeface="Calibri" panose="020F0502020204030204" pitchFamily="34" charset="0"/>
              </a:rPr>
              <a:t>3</a:t>
            </a:r>
            <a:r>
              <a:rPr lang="en-GB" sz="1700" baseline="30000" dirty="0">
                <a:solidFill>
                  <a:schemeClr val="tx1">
                    <a:alpha val="60000"/>
                  </a:schemeClr>
                </a:solidFill>
                <a:effectLst/>
                <a:latin typeface="Calibri" panose="020F0502020204030204" pitchFamily="34" charset="0"/>
                <a:ea typeface="Calibri" panose="020F0502020204030204" pitchFamily="34" charset="0"/>
              </a:rPr>
              <a:t>rd</a:t>
            </a:r>
            <a:r>
              <a:rPr lang="en-GB" sz="1700" dirty="0">
                <a:solidFill>
                  <a:schemeClr val="tx1">
                    <a:alpha val="60000"/>
                  </a:schemeClr>
                </a:solidFill>
                <a:effectLst/>
                <a:latin typeface="Calibri" panose="020F0502020204030204" pitchFamily="34" charset="0"/>
                <a:ea typeface="Calibri" panose="020F0502020204030204" pitchFamily="34" charset="0"/>
              </a:rPr>
              <a:t> parties engaged to work with WSCC on this work under a confidentiality agreement) </a:t>
            </a:r>
          </a:p>
          <a:p>
            <a:pPr marL="0" indent="0">
              <a:buNone/>
            </a:pPr>
            <a:endParaRPr lang="en-GB" sz="1700" dirty="0">
              <a:solidFill>
                <a:schemeClr val="tx1">
                  <a:alpha val="60000"/>
                </a:schemeClr>
              </a:solidFill>
            </a:endParaRPr>
          </a:p>
          <a:p>
            <a:r>
              <a:rPr lang="en-GB" sz="1700" dirty="0">
                <a:solidFill>
                  <a:schemeClr val="tx1">
                    <a:alpha val="60000"/>
                  </a:schemeClr>
                </a:solidFill>
              </a:rPr>
              <a:t>We may contact you if we have a query on your data or if your costs are an outlier</a:t>
            </a:r>
          </a:p>
          <a:p>
            <a:endParaRPr lang="en-GB" sz="1700" dirty="0">
              <a:solidFill>
                <a:schemeClr val="tx1">
                  <a:alpha val="60000"/>
                </a:schemeClr>
              </a:solidFill>
            </a:endParaRPr>
          </a:p>
          <a:p>
            <a:r>
              <a:rPr lang="en-GB" sz="1700" dirty="0">
                <a:solidFill>
                  <a:schemeClr val="tx1">
                    <a:alpha val="60000"/>
                  </a:schemeClr>
                </a:solidFill>
                <a:effectLst/>
                <a:latin typeface="Calibri" panose="020F0502020204030204" pitchFamily="34" charset="0"/>
                <a:ea typeface="Calibri" panose="020F0502020204030204" pitchFamily="34" charset="0"/>
              </a:rPr>
              <a:t>If we wish to use your data for </a:t>
            </a:r>
            <a:r>
              <a:rPr lang="en-GB" sz="1700" b="1" dirty="0">
                <a:solidFill>
                  <a:schemeClr val="tx1">
                    <a:alpha val="60000"/>
                  </a:schemeClr>
                </a:solidFill>
                <a:effectLst/>
                <a:latin typeface="Calibri" panose="020F0502020204030204" pitchFamily="34" charset="0"/>
                <a:ea typeface="Calibri" panose="020F0502020204030204" pitchFamily="34" charset="0"/>
              </a:rPr>
              <a:t>any</a:t>
            </a:r>
            <a:r>
              <a:rPr lang="en-GB" sz="1700" dirty="0">
                <a:solidFill>
                  <a:schemeClr val="tx1">
                    <a:alpha val="60000"/>
                  </a:schemeClr>
                </a:solidFill>
                <a:effectLst/>
                <a:latin typeface="Calibri" panose="020F0502020204030204" pitchFamily="34" charset="0"/>
                <a:ea typeface="Calibri" panose="020F0502020204030204" pitchFamily="34" charset="0"/>
              </a:rPr>
              <a:t> other purpose, we will ask for your express permission to do so</a:t>
            </a:r>
          </a:p>
          <a:p>
            <a:pPr marL="0" indent="0">
              <a:buNone/>
            </a:pPr>
            <a:endParaRPr lang="en-GB" sz="1700" dirty="0">
              <a:solidFill>
                <a:schemeClr val="tx1">
                  <a:alpha val="60000"/>
                </a:schemeClr>
              </a:solidFill>
            </a:endParaRPr>
          </a:p>
          <a:p>
            <a:r>
              <a:rPr lang="en-GB" sz="1700" dirty="0">
                <a:solidFill>
                  <a:schemeClr val="tx1">
                    <a:alpha val="60000"/>
                  </a:schemeClr>
                </a:solidFill>
              </a:rPr>
              <a:t>We will agree an info/data protocol with WSPiC and share this with everyone</a:t>
            </a:r>
          </a:p>
        </p:txBody>
      </p:sp>
    </p:spTree>
    <p:extLst>
      <p:ext uri="{BB962C8B-B14F-4D97-AF65-F5344CB8AC3E}">
        <p14:creationId xmlns:p14="http://schemas.microsoft.com/office/powerpoint/2010/main" val="2101697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64D085-0B73-4176-9934-B065EB0F6AA9}"/>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How could using the cost tool benefit me?</a:t>
            </a:r>
          </a:p>
        </p:txBody>
      </p:sp>
      <p:sp>
        <p:nvSpPr>
          <p:cNvPr id="40" name="Rectangle 3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7BF4FEC-374E-422E-B437-AA0713617BF2}"/>
              </a:ext>
            </a:extLst>
          </p:cNvPr>
          <p:cNvSpPr>
            <a:spLocks noGrp="1"/>
          </p:cNvSpPr>
          <p:nvPr>
            <p:ph idx="1"/>
          </p:nvPr>
        </p:nvSpPr>
        <p:spPr>
          <a:xfrm>
            <a:off x="4379709" y="686862"/>
            <a:ext cx="7037591" cy="5475129"/>
          </a:xfrm>
        </p:spPr>
        <p:txBody>
          <a:bodyPr anchor="ctr">
            <a:normAutofit/>
          </a:bodyPr>
          <a:lstStyle/>
          <a:p>
            <a:r>
              <a:rPr lang="en-GB" sz="2600"/>
              <a:t>Help to ensure sustainable rates in West Sussex</a:t>
            </a:r>
          </a:p>
          <a:p>
            <a:endParaRPr lang="en-GB" sz="2600"/>
          </a:p>
          <a:p>
            <a:pPr marL="0" indent="0">
              <a:buNone/>
            </a:pPr>
            <a:r>
              <a:rPr lang="en-GB" sz="2600"/>
              <a:t>But also</a:t>
            </a:r>
          </a:p>
          <a:p>
            <a:r>
              <a:rPr lang="en-GB" sz="2600"/>
              <a:t>Modelling the impact on your bottom line of changes to your staff profile and/or changes to what you pay for travel (e.g. increased travel time or mileage rate)</a:t>
            </a:r>
          </a:p>
          <a:p>
            <a:pPr marL="0" indent="0">
              <a:buNone/>
            </a:pPr>
            <a:endParaRPr lang="en-GB" sz="2600"/>
          </a:p>
          <a:p>
            <a:r>
              <a:rPr lang="en-GB" sz="2600"/>
              <a:t>Modelling different scenarios e.g. taking on a new area of business in a more rural part of West Sussex</a:t>
            </a:r>
          </a:p>
          <a:p>
            <a:endParaRPr lang="en-GB" sz="2600"/>
          </a:p>
          <a:p>
            <a:endParaRPr lang="en-GB" sz="2600"/>
          </a:p>
        </p:txBody>
      </p:sp>
    </p:spTree>
    <p:extLst>
      <p:ext uri="{BB962C8B-B14F-4D97-AF65-F5344CB8AC3E}">
        <p14:creationId xmlns:p14="http://schemas.microsoft.com/office/powerpoint/2010/main" val="1825931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EE0C69-83DE-4963-8EB4-56C03A6B14B2}"/>
              </a:ext>
            </a:extLst>
          </p:cNvPr>
          <p:cNvSpPr>
            <a:spLocks noGrp="1"/>
          </p:cNvSpPr>
          <p:nvPr>
            <p:ph type="title"/>
          </p:nvPr>
        </p:nvSpPr>
        <p:spPr>
          <a:xfrm>
            <a:off x="594360" y="1209086"/>
            <a:ext cx="3876848" cy="4064925"/>
          </a:xfrm>
        </p:spPr>
        <p:txBody>
          <a:bodyPr anchor="ctr">
            <a:normAutofit/>
          </a:bodyPr>
          <a:lstStyle/>
          <a:p>
            <a:r>
              <a:rPr lang="en-GB" sz="4300"/>
              <a:t>It looks complicated – looks like I need a  qualification  before I can use it!</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7" name="Content Placeholder 2">
            <a:extLst>
              <a:ext uri="{FF2B5EF4-FFF2-40B4-BE49-F238E27FC236}">
                <a16:creationId xmlns:a16="http://schemas.microsoft.com/office/drawing/2014/main" id="{367E7185-DAFC-9672-A471-24B3280B4167}"/>
              </a:ext>
            </a:extLst>
          </p:cNvPr>
          <p:cNvGraphicFramePr>
            <a:graphicFrameLocks noGrp="1"/>
          </p:cNvGraphicFramePr>
          <p:nvPr>
            <p:ph idx="1"/>
            <p:extLst>
              <p:ext uri="{D42A27DB-BD31-4B8C-83A1-F6EECF244321}">
                <p14:modId xmlns:p14="http://schemas.microsoft.com/office/powerpoint/2010/main" val="2919285870"/>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5570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464957B-1F8B-46F1-9073-D940769FC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FC91084A-84B2-4C3A-99F0-DF6110353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7556683" cy="6858000"/>
            <a:chOff x="1" y="0"/>
            <a:chExt cx="12191996" cy="6858000"/>
          </a:xfrm>
        </p:grpSpPr>
        <p:sp useBgFill="1">
          <p:nvSpPr>
            <p:cNvPr id="28" name="Rectangle 27">
              <a:extLst>
                <a:ext uri="{FF2B5EF4-FFF2-40B4-BE49-F238E27FC236}">
                  <a16:creationId xmlns:a16="http://schemas.microsoft.com/office/drawing/2014/main" id="{0FD52304-C6E2-4ED1-8A94-0B520BAF7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25BBA6EC-ADCC-4839-8A40-8B99CF57E5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31" name="Group 30">
            <a:extLst>
              <a:ext uri="{FF2B5EF4-FFF2-40B4-BE49-F238E27FC236}">
                <a16:creationId xmlns:a16="http://schemas.microsoft.com/office/drawing/2014/main" id="{FC80B9DE-94F0-4316-BC8A-C6ADA7FF02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60555" y="814388"/>
            <a:ext cx="5235575" cy="5229225"/>
            <a:chOff x="5469352" y="613446"/>
            <a:chExt cx="5235575" cy="5229225"/>
          </a:xfrm>
        </p:grpSpPr>
        <p:sp>
          <p:nvSpPr>
            <p:cNvPr id="32" name="Freeform 6">
              <a:extLst>
                <a:ext uri="{FF2B5EF4-FFF2-40B4-BE49-F238E27FC236}">
                  <a16:creationId xmlns:a16="http://schemas.microsoft.com/office/drawing/2014/main" id="{9FE361AF-7577-4283-9DD6-13C6CF2C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alpha val="20000"/>
              </a:srgbClr>
            </a:solidFill>
            <a:ln w="0">
              <a:noFill/>
              <a:prstDash val="solid"/>
              <a:round/>
              <a:headEnd/>
              <a:tailEnd/>
            </a:ln>
          </p:spPr>
        </p:sp>
        <p:sp>
          <p:nvSpPr>
            <p:cNvPr id="33" name="Freeform 6">
              <a:extLst>
                <a:ext uri="{FF2B5EF4-FFF2-40B4-BE49-F238E27FC236}">
                  <a16:creationId xmlns:a16="http://schemas.microsoft.com/office/drawing/2014/main" id="{83E5C131-0FD8-487F-BD42-DD53321E8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1">
                <a:alpha val="40000"/>
              </a:schemeClr>
            </a:solidFill>
            <a:ln w="0">
              <a:noFill/>
              <a:prstDash val="solid"/>
              <a:round/>
              <a:headEnd/>
              <a:tailEnd/>
            </a:ln>
          </p:spPr>
        </p:sp>
      </p:grpSp>
      <p:sp>
        <p:nvSpPr>
          <p:cNvPr id="2" name="Title 1">
            <a:extLst>
              <a:ext uri="{FF2B5EF4-FFF2-40B4-BE49-F238E27FC236}">
                <a16:creationId xmlns:a16="http://schemas.microsoft.com/office/drawing/2014/main" id="{166BD7C5-7EF6-488D-98A1-C388C5A4C3E3}"/>
              </a:ext>
            </a:extLst>
          </p:cNvPr>
          <p:cNvSpPr>
            <a:spLocks noGrp="1"/>
          </p:cNvSpPr>
          <p:nvPr>
            <p:ph type="title"/>
          </p:nvPr>
        </p:nvSpPr>
        <p:spPr>
          <a:xfrm>
            <a:off x="457200" y="1202436"/>
            <a:ext cx="6647688" cy="4453128"/>
          </a:xfrm>
        </p:spPr>
        <p:txBody>
          <a:bodyPr anchor="ctr">
            <a:normAutofit/>
          </a:bodyPr>
          <a:lstStyle/>
          <a:p>
            <a:pPr algn="ctr"/>
            <a:r>
              <a:rPr lang="en-GB" sz="7500" b="1" dirty="0"/>
              <a:t>What if I struggle to know how to use the cost tools?</a:t>
            </a:r>
          </a:p>
        </p:txBody>
      </p:sp>
      <p:sp>
        <p:nvSpPr>
          <p:cNvPr id="3" name="Content Placeholder 2">
            <a:extLst>
              <a:ext uri="{FF2B5EF4-FFF2-40B4-BE49-F238E27FC236}">
                <a16:creationId xmlns:a16="http://schemas.microsoft.com/office/drawing/2014/main" id="{6A5A330A-7A7C-4E10-B65C-BD248BB951CF}"/>
              </a:ext>
            </a:extLst>
          </p:cNvPr>
          <p:cNvSpPr>
            <a:spLocks noGrp="1"/>
          </p:cNvSpPr>
          <p:nvPr>
            <p:ph idx="1"/>
          </p:nvPr>
        </p:nvSpPr>
        <p:spPr>
          <a:xfrm>
            <a:off x="8260039" y="613447"/>
            <a:ext cx="3169961" cy="5625708"/>
          </a:xfrm>
        </p:spPr>
        <p:txBody>
          <a:bodyPr anchor="ctr">
            <a:normAutofit/>
          </a:bodyPr>
          <a:lstStyle/>
          <a:p>
            <a:endParaRPr lang="en-GB" sz="1400" dirty="0">
              <a:solidFill>
                <a:schemeClr val="tx1">
                  <a:alpha val="60000"/>
                </a:schemeClr>
              </a:solidFill>
            </a:endParaRPr>
          </a:p>
          <a:p>
            <a:r>
              <a:rPr lang="en-GB" sz="1400" dirty="0">
                <a:solidFill>
                  <a:schemeClr val="tx1">
                    <a:alpha val="60000"/>
                  </a:schemeClr>
                </a:solidFill>
              </a:rPr>
              <a:t>There is a range of support and guidance available</a:t>
            </a:r>
          </a:p>
          <a:p>
            <a:pPr marL="0" indent="0">
              <a:buNone/>
            </a:pPr>
            <a:endParaRPr lang="en-GB" sz="1400" dirty="0">
              <a:solidFill>
                <a:schemeClr val="tx1">
                  <a:alpha val="60000"/>
                </a:schemeClr>
              </a:solidFill>
            </a:endParaRPr>
          </a:p>
          <a:p>
            <a:r>
              <a:rPr lang="en-GB" sz="1400" b="1" dirty="0">
                <a:solidFill>
                  <a:schemeClr val="tx1">
                    <a:alpha val="60000"/>
                  </a:schemeClr>
                </a:solidFill>
              </a:rPr>
              <a:t>National</a:t>
            </a:r>
            <a:r>
              <a:rPr lang="en-GB" sz="1400" dirty="0">
                <a:solidFill>
                  <a:schemeClr val="tx1">
                    <a:alpha val="60000"/>
                  </a:schemeClr>
                </a:solidFill>
              </a:rPr>
              <a:t> – see the slides at the end of this briefing with links to available support, information and guidance </a:t>
            </a:r>
          </a:p>
          <a:p>
            <a:endParaRPr lang="en-GB" sz="1400" dirty="0">
              <a:solidFill>
                <a:schemeClr val="tx1">
                  <a:alpha val="60000"/>
                </a:schemeClr>
              </a:solidFill>
            </a:endParaRPr>
          </a:p>
          <a:p>
            <a:r>
              <a:rPr lang="en-GB" sz="1400" b="1" dirty="0">
                <a:solidFill>
                  <a:schemeClr val="tx1">
                    <a:alpha val="60000"/>
                  </a:schemeClr>
                </a:solidFill>
              </a:rPr>
              <a:t>Local</a:t>
            </a:r>
            <a:r>
              <a:rPr lang="en-GB" sz="1400" dirty="0">
                <a:solidFill>
                  <a:schemeClr val="tx1">
                    <a:alpha val="60000"/>
                  </a:schemeClr>
                </a:solidFill>
              </a:rPr>
              <a:t> – WSCC is  working with Laing Buisson to conduct the cost of care analysis as well as support providers to use the cost tools. See the next slide for details…</a:t>
            </a:r>
          </a:p>
          <a:p>
            <a:pPr marL="0" indent="0">
              <a:buNone/>
            </a:pPr>
            <a:endParaRPr lang="en-GB" sz="1400" dirty="0">
              <a:solidFill>
                <a:schemeClr val="tx1">
                  <a:alpha val="60000"/>
                </a:schemeClr>
              </a:solidFill>
            </a:endParaRPr>
          </a:p>
          <a:p>
            <a:r>
              <a:rPr lang="en-GB" sz="1400" b="1" dirty="0">
                <a:solidFill>
                  <a:schemeClr val="tx1">
                    <a:alpha val="60000"/>
                  </a:schemeClr>
                </a:solidFill>
              </a:rPr>
              <a:t>Support from providers </a:t>
            </a:r>
            <a:r>
              <a:rPr lang="en-GB" sz="1400" dirty="0">
                <a:solidFill>
                  <a:schemeClr val="tx1">
                    <a:alpha val="60000"/>
                  </a:schemeClr>
                </a:solidFill>
              </a:rPr>
              <a:t>– links to support from the Care Provider Alliance can be found in the slides at the end. The Homecare Association also offers a range of information and guidance on the fair cost of care.</a:t>
            </a:r>
          </a:p>
        </p:txBody>
      </p:sp>
    </p:spTree>
    <p:extLst>
      <p:ext uri="{BB962C8B-B14F-4D97-AF65-F5344CB8AC3E}">
        <p14:creationId xmlns:p14="http://schemas.microsoft.com/office/powerpoint/2010/main" val="1855018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33">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35">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8E7A0DBD-EABF-44F1-9FE5-A1F5BC8347BD}"/>
              </a:ext>
            </a:extLst>
          </p:cNvPr>
          <p:cNvSpPr>
            <a:spLocks noGrp="1"/>
          </p:cNvSpPr>
          <p:nvPr>
            <p:ph type="title"/>
          </p:nvPr>
        </p:nvSpPr>
        <p:spPr>
          <a:xfrm>
            <a:off x="804672" y="1243013"/>
            <a:ext cx="3855720" cy="4371974"/>
          </a:xfrm>
        </p:spPr>
        <p:txBody>
          <a:bodyPr>
            <a:normAutofit/>
          </a:bodyPr>
          <a:lstStyle/>
          <a:p>
            <a:r>
              <a:rPr lang="en-GB" sz="3600" dirty="0">
                <a:solidFill>
                  <a:schemeClr val="tx2"/>
                </a:solidFill>
              </a:rPr>
              <a:t>Laing Buisson - Additional support</a:t>
            </a:r>
          </a:p>
        </p:txBody>
      </p:sp>
      <p:grpSp>
        <p:nvGrpSpPr>
          <p:cNvPr id="47" name="Group 37">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48" name="Freeform: Shape 38">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0">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9792208D-4F3D-451C-8CA9-0BF18763FA14}"/>
              </a:ext>
            </a:extLst>
          </p:cNvPr>
          <p:cNvSpPr>
            <a:spLocks noGrp="1"/>
          </p:cNvSpPr>
          <p:nvPr>
            <p:ph idx="1"/>
          </p:nvPr>
        </p:nvSpPr>
        <p:spPr>
          <a:xfrm>
            <a:off x="6632812" y="395926"/>
            <a:ext cx="4919108" cy="6146275"/>
          </a:xfrm>
        </p:spPr>
        <p:txBody>
          <a:bodyPr anchor="ctr">
            <a:normAutofit/>
          </a:bodyPr>
          <a:lstStyle/>
          <a:p>
            <a:pPr marL="0" indent="0">
              <a:buNone/>
            </a:pPr>
            <a:r>
              <a:rPr lang="en-GB" sz="1400" dirty="0">
                <a:solidFill>
                  <a:schemeClr val="tx2"/>
                </a:solidFill>
              </a:rPr>
              <a:t>We are very pleased to announce that we have appointed Laing Buisson to work with us to analyse the data and produce our cost of care report. You may already be familiar with Laing Buisson as a leading business intelligence provider working in the health, care and education sectors. </a:t>
            </a:r>
          </a:p>
          <a:p>
            <a:pPr marL="0" indent="0">
              <a:buNone/>
            </a:pPr>
            <a:r>
              <a:rPr lang="en-GB" sz="1400" dirty="0">
                <a:solidFill>
                  <a:schemeClr val="tx2"/>
                </a:solidFill>
              </a:rPr>
              <a:t>Laing Buisson has a great deal of experience working with providers on the cost of care, producing annual market reports for adult specialist care, care homes and many other areas.</a:t>
            </a:r>
          </a:p>
          <a:p>
            <a:pPr marL="0" indent="0">
              <a:buNone/>
            </a:pPr>
            <a:endParaRPr lang="en-GB" sz="1400" dirty="0">
              <a:solidFill>
                <a:schemeClr val="tx2"/>
              </a:solidFill>
            </a:endParaRPr>
          </a:p>
          <a:p>
            <a:pPr marL="0" indent="0">
              <a:buNone/>
            </a:pPr>
            <a:r>
              <a:rPr lang="en-GB" sz="1400" dirty="0">
                <a:solidFill>
                  <a:schemeClr val="tx2"/>
                </a:solidFill>
              </a:rPr>
              <a:t>Laing Buisson will:</a:t>
            </a:r>
            <a:endParaRPr lang="en-GB" sz="1400" b="1" dirty="0">
              <a:solidFill>
                <a:schemeClr val="tx2"/>
              </a:solidFill>
            </a:endParaRPr>
          </a:p>
          <a:p>
            <a:r>
              <a:rPr lang="en-GB" sz="1400" b="1" dirty="0">
                <a:solidFill>
                  <a:schemeClr val="tx2"/>
                </a:solidFill>
              </a:rPr>
              <a:t>Contact all providers </a:t>
            </a:r>
            <a:r>
              <a:rPr lang="en-GB" sz="1400" dirty="0">
                <a:solidFill>
                  <a:schemeClr val="tx2"/>
                </a:solidFill>
              </a:rPr>
              <a:t>by telephone during July to encourage providers to participate</a:t>
            </a:r>
          </a:p>
          <a:p>
            <a:r>
              <a:rPr lang="en-GB" sz="1400" b="1" dirty="0">
                <a:solidFill>
                  <a:schemeClr val="tx2"/>
                </a:solidFill>
              </a:rPr>
              <a:t>Provide guidance, assistance and advice </a:t>
            </a:r>
            <a:r>
              <a:rPr lang="en-GB" sz="1400" dirty="0">
                <a:solidFill>
                  <a:schemeClr val="tx2"/>
                </a:solidFill>
              </a:rPr>
              <a:t>so that providers can complete the cost of care exercise including talking through how to fill the tools in (9am - 5pm, Monday to Friday by telephone, email or Teams call)</a:t>
            </a:r>
          </a:p>
          <a:p>
            <a:r>
              <a:rPr lang="en-GB" sz="1400" dirty="0">
                <a:solidFill>
                  <a:schemeClr val="tx2"/>
                </a:solidFill>
              </a:rPr>
              <a:t>Contact providers </a:t>
            </a:r>
            <a:r>
              <a:rPr lang="en-GB" sz="1400" b="1" dirty="0">
                <a:solidFill>
                  <a:schemeClr val="tx2"/>
                </a:solidFill>
              </a:rPr>
              <a:t>after tools have been returned </a:t>
            </a:r>
            <a:r>
              <a:rPr lang="en-GB" sz="1400" dirty="0">
                <a:solidFill>
                  <a:schemeClr val="tx2"/>
                </a:solidFill>
              </a:rPr>
              <a:t>– Laing Buisson has a team that will be verifying the returns and will contact you if any anomalies are found or to support you if the toolkit hasn't been filled in correctly.</a:t>
            </a:r>
          </a:p>
          <a:p>
            <a:pPr marL="0" indent="0">
              <a:buNone/>
            </a:pPr>
            <a:r>
              <a:rPr lang="en-GB" sz="1400" dirty="0">
                <a:solidFill>
                  <a:schemeClr val="tx2"/>
                </a:solidFill>
              </a:rPr>
              <a:t>Laing Buisson can be contacted via Estelle O’Neill (Senior Researcher) on </a:t>
            </a:r>
            <a:r>
              <a:rPr lang="en-GB" altLang="en-US" sz="1400" dirty="0">
                <a:solidFill>
                  <a:schemeClr val="tx2"/>
                </a:solidFill>
                <a:latin typeface="Arial" panose="020B0604020202020204" pitchFamily="34" charset="0"/>
                <a:ea typeface="Calibri" panose="020F0502020204030204" pitchFamily="34" charset="0"/>
              </a:rPr>
              <a:t>01268 767292 </a:t>
            </a:r>
          </a:p>
          <a:p>
            <a:pPr marL="0" indent="0">
              <a:buNone/>
            </a:pPr>
            <a:r>
              <a:rPr lang="en-GB" altLang="en-US" sz="1400" dirty="0">
                <a:solidFill>
                  <a:schemeClr val="tx2"/>
                </a:solidFill>
                <a:latin typeface="Arial" panose="020B0604020202020204" pitchFamily="34" charset="0"/>
                <a:ea typeface="Calibri" panose="020F0502020204030204" pitchFamily="34" charset="0"/>
              </a:rPr>
              <a:t>Email: </a:t>
            </a:r>
            <a:r>
              <a:rPr lang="en-GB" altLang="en-US" sz="1400" dirty="0">
                <a:solidFill>
                  <a:schemeClr val="tx2"/>
                </a:solidFill>
                <a:latin typeface="Arial" panose="020B0604020202020204" pitchFamily="34" charset="0"/>
                <a:ea typeface="Calibri" panose="020F0502020204030204" pitchFamily="34" charset="0"/>
                <a:hlinkClick r:id="rId3"/>
              </a:rPr>
              <a:t>estelle.oneill@laingbuisson.com</a:t>
            </a:r>
            <a:endParaRPr lang="en-GB" altLang="en-US" sz="1400" dirty="0">
              <a:solidFill>
                <a:schemeClr val="tx2"/>
              </a:solidFill>
              <a:latin typeface="Arial" panose="020B0604020202020204" pitchFamily="34" charset="0"/>
            </a:endParaRPr>
          </a:p>
          <a:p>
            <a:endParaRPr lang="en-GB" sz="1400" dirty="0">
              <a:solidFill>
                <a:schemeClr val="tx2"/>
              </a:solidFill>
            </a:endParaRPr>
          </a:p>
        </p:txBody>
      </p:sp>
    </p:spTree>
    <p:extLst>
      <p:ext uri="{BB962C8B-B14F-4D97-AF65-F5344CB8AC3E}">
        <p14:creationId xmlns:p14="http://schemas.microsoft.com/office/powerpoint/2010/main" val="3368343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C99B-A916-464A-8185-7D24795A1E7C}"/>
              </a:ext>
            </a:extLst>
          </p:cNvPr>
          <p:cNvSpPr>
            <a:spLocks noGrp="1"/>
          </p:cNvSpPr>
          <p:nvPr>
            <p:ph type="title"/>
          </p:nvPr>
        </p:nvSpPr>
        <p:spPr>
          <a:xfrm>
            <a:off x="838199" y="381934"/>
            <a:ext cx="5257801" cy="5181523"/>
          </a:xfrm>
        </p:spPr>
        <p:txBody>
          <a:bodyPr anchor="b">
            <a:normAutofit/>
          </a:bodyPr>
          <a:lstStyle/>
          <a:p>
            <a:r>
              <a:rPr lang="en-GB" sz="7400" b="1"/>
              <a:t>Who needs to complete the information?</a:t>
            </a:r>
          </a:p>
        </p:txBody>
      </p:sp>
      <p:sp>
        <p:nvSpPr>
          <p:cNvPr id="35" name="Content Placeholder 2">
            <a:extLst>
              <a:ext uri="{FF2B5EF4-FFF2-40B4-BE49-F238E27FC236}">
                <a16:creationId xmlns:a16="http://schemas.microsoft.com/office/drawing/2014/main" id="{55DE0C90-053B-41BB-A2F4-088ED20C87DF}"/>
              </a:ext>
            </a:extLst>
          </p:cNvPr>
          <p:cNvSpPr>
            <a:spLocks noGrp="1"/>
          </p:cNvSpPr>
          <p:nvPr>
            <p:ph idx="1"/>
          </p:nvPr>
        </p:nvSpPr>
        <p:spPr>
          <a:xfrm>
            <a:off x="7229042" y="698643"/>
            <a:ext cx="4124758" cy="5301467"/>
          </a:xfrm>
        </p:spPr>
        <p:txBody>
          <a:bodyPr anchor="b">
            <a:normAutofit/>
          </a:bodyPr>
          <a:lstStyle/>
          <a:p>
            <a:r>
              <a:rPr lang="en-GB" sz="2400" dirty="0">
                <a:solidFill>
                  <a:schemeClr val="tx1">
                    <a:alpha val="80000"/>
                  </a:schemeClr>
                </a:solidFill>
              </a:rPr>
              <a:t>Each provider can decide who completes the cost information</a:t>
            </a:r>
          </a:p>
          <a:p>
            <a:r>
              <a:rPr lang="en-GB" sz="2400" dirty="0">
                <a:solidFill>
                  <a:schemeClr val="tx1">
                    <a:alpha val="80000"/>
                  </a:schemeClr>
                </a:solidFill>
              </a:rPr>
              <a:t>We’re assuming that owners/proprietors as well as managers are likely to get involved</a:t>
            </a:r>
          </a:p>
          <a:p>
            <a:r>
              <a:rPr lang="en-GB" sz="2400" dirty="0">
                <a:solidFill>
                  <a:schemeClr val="tx1">
                    <a:alpha val="80000"/>
                  </a:schemeClr>
                </a:solidFill>
              </a:rPr>
              <a:t>If you’re a manager – please make sure that the owner of the business is aware of this</a:t>
            </a:r>
          </a:p>
        </p:txBody>
      </p:sp>
    </p:spTree>
    <p:extLst>
      <p:ext uri="{BB962C8B-B14F-4D97-AF65-F5344CB8AC3E}">
        <p14:creationId xmlns:p14="http://schemas.microsoft.com/office/powerpoint/2010/main" val="1800328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6">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8">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615443F-8A93-4BFE-B86E-0DF589CA0734}"/>
              </a:ext>
            </a:extLst>
          </p:cNvPr>
          <p:cNvSpPr>
            <a:spLocks noGrp="1"/>
          </p:cNvSpPr>
          <p:nvPr>
            <p:ph type="title"/>
          </p:nvPr>
        </p:nvSpPr>
        <p:spPr>
          <a:xfrm>
            <a:off x="838200" y="713312"/>
            <a:ext cx="4038600" cy="5431376"/>
          </a:xfrm>
        </p:spPr>
        <p:txBody>
          <a:bodyPr>
            <a:normAutofit/>
          </a:bodyPr>
          <a:lstStyle/>
          <a:p>
            <a:r>
              <a:rPr lang="en-GB" sz="3100" b="1">
                <a:effectLst/>
                <a:latin typeface="Arial" panose="020B0604020202020204" pitchFamily="34" charset="0"/>
                <a:ea typeface="Calibri" panose="020F0502020204030204" pitchFamily="34" charset="0"/>
                <a:cs typeface="Arial" panose="020B0604020202020204" pitchFamily="34" charset="0"/>
              </a:rPr>
              <a:t>My care business provides care from a single location but to more than one local authority. </a:t>
            </a:r>
            <a:br>
              <a:rPr lang="en-GB" sz="3100" b="1">
                <a:effectLst/>
                <a:latin typeface="Arial" panose="020B0604020202020204" pitchFamily="34" charset="0"/>
                <a:ea typeface="Calibri" panose="020F0502020204030204" pitchFamily="34" charset="0"/>
                <a:cs typeface="Arial" panose="020B0604020202020204" pitchFamily="34" charset="0"/>
              </a:rPr>
            </a:br>
            <a:br>
              <a:rPr lang="en-GB" sz="3100" b="1">
                <a:effectLst/>
                <a:latin typeface="Arial" panose="020B0604020202020204" pitchFamily="34" charset="0"/>
                <a:ea typeface="Calibri" panose="020F0502020204030204" pitchFamily="34" charset="0"/>
                <a:cs typeface="Arial" panose="020B0604020202020204" pitchFamily="34" charset="0"/>
              </a:rPr>
            </a:br>
            <a:r>
              <a:rPr lang="en-GB" sz="3100" b="1">
                <a:latin typeface="Arial" panose="020B0604020202020204" pitchFamily="34" charset="0"/>
                <a:ea typeface="Calibri" panose="020F0502020204030204" pitchFamily="34" charset="0"/>
                <a:cs typeface="Arial" panose="020B0604020202020204" pitchFamily="34" charset="0"/>
              </a:rPr>
              <a:t>How should I treat this in the West Sussex cost of care response?</a:t>
            </a:r>
            <a:br>
              <a:rPr lang="en-GB" sz="3100" b="1">
                <a:effectLst/>
                <a:latin typeface="Arial" panose="020B0604020202020204" pitchFamily="34" charset="0"/>
                <a:ea typeface="Calibri" panose="020F0502020204030204" pitchFamily="34" charset="0"/>
                <a:cs typeface="Times New Roman" panose="02020603050405020304" pitchFamily="18" charset="0"/>
              </a:rPr>
            </a:br>
            <a:endParaRPr lang="en-GB" sz="3100"/>
          </a:p>
        </p:txBody>
      </p:sp>
      <p:sp>
        <p:nvSpPr>
          <p:cNvPr id="3" name="Content Placeholder 2">
            <a:extLst>
              <a:ext uri="{FF2B5EF4-FFF2-40B4-BE49-F238E27FC236}">
                <a16:creationId xmlns:a16="http://schemas.microsoft.com/office/drawing/2014/main" id="{4BE0E68E-BB71-4F22-923B-6524729DC337}"/>
              </a:ext>
            </a:extLst>
          </p:cNvPr>
          <p:cNvSpPr>
            <a:spLocks noGrp="1"/>
          </p:cNvSpPr>
          <p:nvPr>
            <p:ph idx="1"/>
          </p:nvPr>
        </p:nvSpPr>
        <p:spPr>
          <a:xfrm>
            <a:off x="6095999" y="713313"/>
            <a:ext cx="5257801" cy="5431376"/>
          </a:xfrm>
        </p:spPr>
        <p:txBody>
          <a:bodyPr anchor="ctr">
            <a:normAutofit/>
          </a:bodyPr>
          <a:lstStyle/>
          <a:p>
            <a:pPr marL="0" indent="0">
              <a:buNone/>
            </a:pP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GB" sz="2000" dirty="0">
                <a:effectLst/>
                <a:latin typeface="Arial" panose="020B0604020202020204" pitchFamily="34" charset="0"/>
                <a:ea typeface="Calibri" panose="020F0502020204030204" pitchFamily="34" charset="0"/>
                <a:cs typeface="Times New Roman" panose="02020603050405020304" pitchFamily="18" charset="0"/>
              </a:rPr>
              <a:t>For care homes:</a:t>
            </a:r>
          </a:p>
          <a:p>
            <a:pPr marL="0" indent="0">
              <a:buNone/>
            </a:pP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GB" sz="2000" dirty="0">
                <a:latin typeface="Arial" panose="020B0604020202020204" pitchFamily="34" charset="0"/>
                <a:ea typeface="Calibri" panose="020F0502020204030204" pitchFamily="34" charset="0"/>
                <a:cs typeface="Times New Roman" panose="02020603050405020304" pitchFamily="18" charset="0"/>
              </a:rPr>
              <a:t>P</a:t>
            </a:r>
            <a:r>
              <a:rPr lang="en-GB" sz="2000" dirty="0">
                <a:effectLst/>
                <a:latin typeface="Arial" panose="020B0604020202020204" pitchFamily="34" charset="0"/>
                <a:ea typeface="Calibri" panose="020F0502020204030204" pitchFamily="34" charset="0"/>
                <a:cs typeface="Times New Roman" panose="02020603050405020304" pitchFamily="18" charset="0"/>
              </a:rPr>
              <a:t>roviders should provide the cost of care data </a:t>
            </a:r>
            <a:r>
              <a:rPr lang="en-GB" sz="2000" b="1" dirty="0">
                <a:effectLst/>
                <a:latin typeface="Arial" panose="020B0604020202020204" pitchFamily="34" charset="0"/>
                <a:ea typeface="Calibri" panose="020F0502020204030204" pitchFamily="34" charset="0"/>
                <a:cs typeface="Times New Roman" panose="02020603050405020304" pitchFamily="18" charset="0"/>
              </a:rPr>
              <a:t>regardless</a:t>
            </a:r>
            <a:r>
              <a:rPr lang="en-GB" sz="2000" dirty="0">
                <a:effectLst/>
                <a:latin typeface="Arial" panose="020B0604020202020204" pitchFamily="34" charset="0"/>
                <a:ea typeface="Calibri" panose="020F0502020204030204" pitchFamily="34" charset="0"/>
                <a:cs typeface="Times New Roman" panose="02020603050405020304" pitchFamily="18" charset="0"/>
              </a:rPr>
              <a:t> of which local authority is funding the placements to produce a single cost of care which is agnostic of funder</a:t>
            </a:r>
          </a:p>
          <a:p>
            <a:pPr marL="0" indent="0">
              <a:buNone/>
            </a:pP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GB" sz="2000" dirty="0">
                <a:effectLst/>
                <a:latin typeface="Arial" panose="020B0604020202020204" pitchFamily="34" charset="0"/>
                <a:ea typeface="Calibri" panose="020F0502020204030204" pitchFamily="34" charset="0"/>
                <a:cs typeface="Times New Roman" panose="02020603050405020304" pitchFamily="18" charset="0"/>
              </a:rPr>
              <a:t>Providers only need to provide a response to the </a:t>
            </a:r>
            <a:r>
              <a:rPr lang="en-GB" sz="2000" b="1" dirty="0">
                <a:effectLst/>
                <a:latin typeface="Arial" panose="020B0604020202020204" pitchFamily="34" charset="0"/>
                <a:ea typeface="Calibri" panose="020F0502020204030204" pitchFamily="34" charset="0"/>
                <a:cs typeface="Times New Roman" panose="02020603050405020304" pitchFamily="18" charset="0"/>
              </a:rPr>
              <a:t>host authority</a:t>
            </a:r>
          </a:p>
          <a:p>
            <a:pPr marL="0" lvl="0" indent="0">
              <a:buNone/>
            </a:pPr>
            <a:endParaRPr lang="en-GB" sz="2000" b="1"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2000" dirty="0">
              <a:latin typeface="Arial" panose="020B0604020202020204" pitchFamily="34" charset="0"/>
              <a:cs typeface="Times New Roman" panose="02020603050405020304" pitchFamily="18" charset="0"/>
            </a:endParaRPr>
          </a:p>
          <a:p>
            <a:pPr marL="514350" indent="-514350">
              <a:buFont typeface="+mj-lt"/>
              <a:buAutoNum type="arabicPeriod"/>
            </a:pPr>
            <a:endParaRPr lang="en-GB" sz="2000" dirty="0"/>
          </a:p>
        </p:txBody>
      </p:sp>
    </p:spTree>
    <p:extLst>
      <p:ext uri="{BB962C8B-B14F-4D97-AF65-F5344CB8AC3E}">
        <p14:creationId xmlns:p14="http://schemas.microsoft.com/office/powerpoint/2010/main" val="3141993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82B54C-1A70-4196-B25E-F45AF8242BA2}"/>
              </a:ext>
            </a:extLst>
          </p:cNvPr>
          <p:cNvSpPr>
            <a:spLocks noGrp="1"/>
          </p:cNvSpPr>
          <p:nvPr>
            <p:ph type="title"/>
          </p:nvPr>
        </p:nvSpPr>
        <p:spPr>
          <a:xfrm>
            <a:off x="838200" y="365125"/>
            <a:ext cx="10515600" cy="1325563"/>
          </a:xfrm>
        </p:spPr>
        <p:txBody>
          <a:bodyPr>
            <a:normAutofit/>
          </a:bodyPr>
          <a:lstStyle/>
          <a:p>
            <a:r>
              <a:rPr lang="en-GB" dirty="0"/>
              <a:t>What time period should the information I provide relate to?</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A1839F8-DAEB-47EC-A7EF-4B8A4494FE3F}"/>
              </a:ext>
            </a:extLst>
          </p:cNvPr>
          <p:cNvSpPr>
            <a:spLocks noGrp="1"/>
          </p:cNvSpPr>
          <p:nvPr>
            <p:ph idx="1"/>
          </p:nvPr>
        </p:nvSpPr>
        <p:spPr>
          <a:xfrm>
            <a:off x="838200" y="1825625"/>
            <a:ext cx="10515600" cy="4351338"/>
          </a:xfrm>
        </p:spPr>
        <p:txBody>
          <a:bodyPr>
            <a:normAutofit/>
          </a:bodyPr>
          <a:lstStyle/>
          <a:p>
            <a:pPr marL="0" indent="0">
              <a:spcAft>
                <a:spcPts val="800"/>
              </a:spcAft>
              <a:buNone/>
              <a:tabLst>
                <a:tab pos="431800" algn="l"/>
                <a:tab pos="648335" algn="l"/>
                <a:tab pos="791845" algn="l"/>
              </a:tabLst>
            </a:pPr>
            <a:endParaRPr lang="en-GB" sz="2000" b="1" dirty="0">
              <a:latin typeface="Arial" panose="020B0604020202020204" pitchFamily="34" charset="0"/>
            </a:endParaRPr>
          </a:p>
          <a:p>
            <a:pPr marL="0" indent="0">
              <a:spcAft>
                <a:spcPts val="800"/>
              </a:spcAft>
              <a:buNone/>
              <a:tabLst>
                <a:tab pos="431800" algn="l"/>
                <a:tab pos="648335" algn="l"/>
                <a:tab pos="791845" algn="l"/>
              </a:tabLst>
            </a:pPr>
            <a:r>
              <a:rPr lang="en-GB" sz="2400" dirty="0"/>
              <a:t>The most important principle is that costs &amp; information should be based on </a:t>
            </a:r>
            <a:r>
              <a:rPr lang="en-GB" sz="2400" u="sng" dirty="0"/>
              <a:t>actuals</a:t>
            </a:r>
            <a:r>
              <a:rPr lang="en-GB" sz="2400" dirty="0"/>
              <a:t> and not an assumption about what costs are. </a:t>
            </a:r>
          </a:p>
          <a:p>
            <a:pPr marL="0" indent="0">
              <a:spcAft>
                <a:spcPts val="800"/>
              </a:spcAft>
              <a:buNone/>
              <a:tabLst>
                <a:tab pos="431800" algn="l"/>
                <a:tab pos="648335" algn="l"/>
                <a:tab pos="791845" algn="l"/>
              </a:tabLst>
            </a:pPr>
            <a:r>
              <a:rPr lang="en-GB" sz="2400" dirty="0"/>
              <a:t>We would like all providers to use </a:t>
            </a:r>
            <a:r>
              <a:rPr lang="en-GB" sz="2400" b="1" dirty="0"/>
              <a:t>annual data and annual costs </a:t>
            </a:r>
            <a:r>
              <a:rPr lang="en-GB" sz="2400" dirty="0"/>
              <a:t>which are based on </a:t>
            </a:r>
            <a:r>
              <a:rPr lang="en-GB" sz="2400" b="1" dirty="0"/>
              <a:t>21/22</a:t>
            </a:r>
            <a:r>
              <a:rPr lang="en-GB" sz="2400" dirty="0"/>
              <a:t> actuals so that we have a consistent approach across the board.</a:t>
            </a:r>
          </a:p>
          <a:p>
            <a:pPr marL="0" indent="0">
              <a:spcAft>
                <a:spcPts val="800"/>
              </a:spcAft>
              <a:buNone/>
              <a:tabLst>
                <a:tab pos="431800" algn="l"/>
                <a:tab pos="648335" algn="l"/>
                <a:tab pos="791845" algn="l"/>
              </a:tabLst>
            </a:pPr>
            <a:r>
              <a:rPr lang="en-GB" sz="2400" dirty="0"/>
              <a:t>However, the tool allows you to add an </a:t>
            </a:r>
            <a:r>
              <a:rPr lang="en-GB" sz="2400" b="1" dirty="0"/>
              <a:t>uplifted figure for April 22 </a:t>
            </a:r>
            <a:r>
              <a:rPr lang="en-GB" sz="2400" dirty="0"/>
              <a:t>where you can reflect any actual changes to your cost base which have taken place so far in the year. Please note – these need to be actuals too and not based on something which you think is quite likely to happen.</a:t>
            </a:r>
          </a:p>
          <a:p>
            <a:pPr marL="0" indent="0">
              <a:spcAft>
                <a:spcPts val="800"/>
              </a:spcAft>
              <a:buNone/>
              <a:tabLst>
                <a:tab pos="431800" algn="l"/>
                <a:tab pos="648335" algn="l"/>
                <a:tab pos="791845" algn="l"/>
              </a:tabLst>
            </a:pPr>
            <a:endParaRPr lang="en-GB"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360970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9" name="Group 28">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30"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3" name="Group 32">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4" name="Freeform: Shape 33">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Freeform: Shape 37">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98436ED4-07B1-4C99-9431-A0735DD4C884}"/>
              </a:ext>
            </a:extLst>
          </p:cNvPr>
          <p:cNvSpPr>
            <a:spLocks noGrp="1"/>
          </p:cNvSpPr>
          <p:nvPr>
            <p:ph type="title"/>
          </p:nvPr>
        </p:nvSpPr>
        <p:spPr>
          <a:xfrm>
            <a:off x="786385" y="841248"/>
            <a:ext cx="5129600" cy="5340097"/>
          </a:xfrm>
        </p:spPr>
        <p:txBody>
          <a:bodyPr anchor="ctr">
            <a:normAutofit/>
          </a:bodyPr>
          <a:lstStyle/>
          <a:p>
            <a:r>
              <a:rPr lang="en-GB" sz="4800" b="1">
                <a:solidFill>
                  <a:schemeClr val="bg1"/>
                </a:solidFill>
              </a:rPr>
              <a:t>Can I just put in </a:t>
            </a:r>
            <a:r>
              <a:rPr lang="en-GB" sz="4800" b="1" i="1">
                <a:solidFill>
                  <a:schemeClr val="bg1"/>
                </a:solidFill>
              </a:rPr>
              <a:t>general</a:t>
            </a:r>
            <a:r>
              <a:rPr lang="en-GB" sz="4800" b="1">
                <a:solidFill>
                  <a:schemeClr val="bg1"/>
                </a:solidFill>
              </a:rPr>
              <a:t> cost information?</a:t>
            </a:r>
          </a:p>
        </p:txBody>
      </p:sp>
      <p:sp>
        <p:nvSpPr>
          <p:cNvPr id="3" name="Content Placeholder 2">
            <a:extLst>
              <a:ext uri="{FF2B5EF4-FFF2-40B4-BE49-F238E27FC236}">
                <a16:creationId xmlns:a16="http://schemas.microsoft.com/office/drawing/2014/main" id="{19D9D84F-780E-4239-B325-9855FFEF9409}"/>
              </a:ext>
            </a:extLst>
          </p:cNvPr>
          <p:cNvSpPr>
            <a:spLocks noGrp="1"/>
          </p:cNvSpPr>
          <p:nvPr>
            <p:ph idx="1"/>
          </p:nvPr>
        </p:nvSpPr>
        <p:spPr>
          <a:xfrm>
            <a:off x="6464410" y="841247"/>
            <a:ext cx="4484536" cy="5340097"/>
          </a:xfrm>
        </p:spPr>
        <p:txBody>
          <a:bodyPr anchor="ctr">
            <a:normAutofit/>
          </a:bodyPr>
          <a:lstStyle/>
          <a:p>
            <a:r>
              <a:rPr lang="en-GB" sz="2400" dirty="0">
                <a:solidFill>
                  <a:schemeClr val="tx2"/>
                </a:solidFill>
              </a:rPr>
              <a:t>The tool is designed to be completed with </a:t>
            </a:r>
            <a:r>
              <a:rPr lang="en-GB" sz="2400" b="1" dirty="0">
                <a:solidFill>
                  <a:schemeClr val="tx2"/>
                </a:solidFill>
              </a:rPr>
              <a:t>details</a:t>
            </a:r>
            <a:r>
              <a:rPr lang="en-GB" sz="2400" dirty="0">
                <a:solidFill>
                  <a:schemeClr val="tx2"/>
                </a:solidFill>
              </a:rPr>
              <a:t> of costs </a:t>
            </a:r>
          </a:p>
          <a:p>
            <a:pPr lvl="1"/>
            <a:r>
              <a:rPr lang="en-GB" dirty="0">
                <a:solidFill>
                  <a:schemeClr val="tx2"/>
                </a:solidFill>
              </a:rPr>
              <a:t>Not just generic staffing costs</a:t>
            </a:r>
          </a:p>
          <a:p>
            <a:pPr lvl="1"/>
            <a:r>
              <a:rPr lang="en-GB" dirty="0">
                <a:solidFill>
                  <a:schemeClr val="tx2"/>
                </a:solidFill>
              </a:rPr>
              <a:t>But costs of senior carers, carers, nursing staff etc</a:t>
            </a:r>
          </a:p>
          <a:p>
            <a:pPr lvl="1"/>
            <a:endParaRPr lang="en-GB" dirty="0">
              <a:solidFill>
                <a:schemeClr val="tx2"/>
              </a:solidFill>
            </a:endParaRPr>
          </a:p>
          <a:p>
            <a:r>
              <a:rPr lang="en-GB" sz="2400" dirty="0">
                <a:solidFill>
                  <a:schemeClr val="tx2"/>
                </a:solidFill>
              </a:rPr>
              <a:t>This helps to make sure that the West Sussex Cost of Care exercise is real and based on actual costs, not generalised information</a:t>
            </a:r>
          </a:p>
          <a:p>
            <a:pPr lvl="1"/>
            <a:endParaRPr lang="en-GB" sz="1800" dirty="0">
              <a:solidFill>
                <a:schemeClr val="tx2"/>
              </a:solidFill>
            </a:endParaRPr>
          </a:p>
        </p:txBody>
      </p:sp>
    </p:spTree>
    <p:extLst>
      <p:ext uri="{BB962C8B-B14F-4D97-AF65-F5344CB8AC3E}">
        <p14:creationId xmlns:p14="http://schemas.microsoft.com/office/powerpoint/2010/main" val="1747218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6473552A-6A08-4BC6-99E0-041D8E4C1D8E}"/>
              </a:ext>
            </a:extLst>
          </p:cNvPr>
          <p:cNvSpPr>
            <a:spLocks noGrp="1"/>
          </p:cNvSpPr>
          <p:nvPr>
            <p:ph type="title"/>
          </p:nvPr>
        </p:nvSpPr>
        <p:spPr>
          <a:xfrm>
            <a:off x="466722" y="586855"/>
            <a:ext cx="3201366" cy="3387497"/>
          </a:xfrm>
        </p:spPr>
        <p:txBody>
          <a:bodyPr anchor="b">
            <a:normAutofit/>
          </a:bodyPr>
          <a:lstStyle/>
          <a:p>
            <a:pPr algn="r"/>
            <a:r>
              <a:rPr lang="en-GB" sz="4000" b="1" i="1">
                <a:solidFill>
                  <a:srgbClr val="FFFFFF"/>
                </a:solidFill>
                <a:latin typeface="Arial" panose="020B0604020202020204" pitchFamily="34" charset="0"/>
                <a:ea typeface="Calibri" panose="020F0502020204030204" pitchFamily="34" charset="0"/>
              </a:rPr>
              <a:t>What does Return on Operations mean?</a:t>
            </a:r>
            <a:br>
              <a:rPr lang="en-GB" sz="4000">
                <a:solidFill>
                  <a:srgbClr val="FFFFFF"/>
                </a:solidFill>
                <a:latin typeface="Calibri" panose="020F0502020204030204" pitchFamily="34" charset="0"/>
                <a:ea typeface="Calibri" panose="020F0502020204030204" pitchFamily="34" charset="0"/>
              </a:rPr>
            </a:br>
            <a:endParaRPr lang="en-GB" sz="4000">
              <a:solidFill>
                <a:srgbClr val="FFFFFF"/>
              </a:solidFill>
            </a:endParaRPr>
          </a:p>
        </p:txBody>
      </p:sp>
      <p:sp>
        <p:nvSpPr>
          <p:cNvPr id="9" name="Content Placeholder 8">
            <a:extLst>
              <a:ext uri="{FF2B5EF4-FFF2-40B4-BE49-F238E27FC236}">
                <a16:creationId xmlns:a16="http://schemas.microsoft.com/office/drawing/2014/main" id="{5AC2EE35-2A4F-4BE0-9F68-3BCE54374668}"/>
              </a:ext>
            </a:extLst>
          </p:cNvPr>
          <p:cNvSpPr>
            <a:spLocks noGrp="1"/>
          </p:cNvSpPr>
          <p:nvPr>
            <p:ph idx="1"/>
          </p:nvPr>
        </p:nvSpPr>
        <p:spPr>
          <a:xfrm>
            <a:off x="4810259" y="649480"/>
            <a:ext cx="6555347" cy="5546047"/>
          </a:xfrm>
        </p:spPr>
        <p:txBody>
          <a:bodyPr anchor="ctr">
            <a:normAutofit/>
          </a:bodyPr>
          <a:lstStyle/>
          <a:p>
            <a:pPr marL="0" indent="0">
              <a:buNone/>
            </a:pPr>
            <a:r>
              <a:rPr lang="en-GB" sz="1700" i="1">
                <a:effectLst/>
                <a:latin typeface="Arial" panose="020B0604020202020204" pitchFamily="34" charset="0"/>
                <a:ea typeface="Calibri" panose="020F0502020204030204" pitchFamily="34" charset="0"/>
              </a:rPr>
              <a:t>This is a gross profit or surplus number – the </a:t>
            </a:r>
            <a:r>
              <a:rPr lang="en-GB" sz="1700" b="1" i="1">
                <a:effectLst/>
                <a:latin typeface="Arial" panose="020B0604020202020204" pitchFamily="34" charset="0"/>
                <a:ea typeface="Calibri" panose="020F0502020204030204" pitchFamily="34" charset="0"/>
              </a:rPr>
              <a:t>gross amount before tax</a:t>
            </a:r>
            <a:r>
              <a:rPr lang="en-GB" sz="1700" i="1">
                <a:effectLst/>
                <a:latin typeface="Arial" panose="020B0604020202020204" pitchFamily="34" charset="0"/>
                <a:ea typeface="Calibri" panose="020F0502020204030204" pitchFamily="34" charset="0"/>
              </a:rPr>
              <a:t>. </a:t>
            </a:r>
          </a:p>
          <a:p>
            <a:pPr marL="0" indent="0">
              <a:buNone/>
            </a:pPr>
            <a:endParaRPr lang="en-GB" sz="1700" i="1">
              <a:effectLst/>
              <a:latin typeface="Arial" panose="020B0604020202020204" pitchFamily="34" charset="0"/>
              <a:ea typeface="Calibri" panose="020F0502020204030204" pitchFamily="34" charset="0"/>
            </a:endParaRPr>
          </a:p>
          <a:p>
            <a:pPr marL="457200" lvl="1" indent="0">
              <a:buNone/>
            </a:pPr>
            <a:r>
              <a:rPr lang="en-GB" sz="1700" i="1">
                <a:effectLst/>
                <a:latin typeface="Arial" panose="020B0604020202020204" pitchFamily="34" charset="0"/>
                <a:ea typeface="Calibri" panose="020F0502020204030204" pitchFamily="34" charset="0"/>
              </a:rPr>
              <a:t>Care Providers can provide this as:</a:t>
            </a:r>
          </a:p>
          <a:p>
            <a:pPr lvl="1"/>
            <a:r>
              <a:rPr lang="en-GB" sz="1700" i="1">
                <a:effectLst/>
                <a:latin typeface="Arial" panose="020B0604020202020204" pitchFamily="34" charset="0"/>
                <a:ea typeface="Calibri" panose="020F0502020204030204" pitchFamily="34" charset="0"/>
              </a:rPr>
              <a:t>a % markup on operating costs identified in the expenditure tab </a:t>
            </a:r>
          </a:p>
          <a:p>
            <a:pPr marL="457200" lvl="1" indent="0">
              <a:buNone/>
            </a:pPr>
            <a:r>
              <a:rPr lang="en-GB" sz="1700" i="1">
                <a:effectLst/>
                <a:latin typeface="Arial" panose="020B0604020202020204" pitchFamily="34" charset="0"/>
                <a:ea typeface="Calibri" panose="020F0502020204030204" pitchFamily="34" charset="0"/>
              </a:rPr>
              <a:t>OR </a:t>
            </a:r>
          </a:p>
          <a:p>
            <a:pPr lvl="1"/>
            <a:r>
              <a:rPr lang="en-GB" sz="1700" i="1">
                <a:effectLst/>
                <a:latin typeface="Arial" panose="020B0604020202020204" pitchFamily="34" charset="0"/>
                <a:ea typeface="Calibri" panose="020F0502020204030204" pitchFamily="34" charset="0"/>
              </a:rPr>
              <a:t>as a per resident per week value within the FCOC tool. </a:t>
            </a:r>
          </a:p>
          <a:p>
            <a:endParaRPr lang="en-GB" sz="1700" i="1">
              <a:effectLst/>
              <a:latin typeface="Arial" panose="020B0604020202020204" pitchFamily="34" charset="0"/>
              <a:ea typeface="Calibri" panose="020F0502020204030204" pitchFamily="34" charset="0"/>
            </a:endParaRPr>
          </a:p>
          <a:p>
            <a:r>
              <a:rPr lang="en-GB" sz="1700" i="1">
                <a:effectLst/>
                <a:latin typeface="Arial" panose="020B0604020202020204" pitchFamily="34" charset="0"/>
                <a:ea typeface="Calibri" panose="020F0502020204030204" pitchFamily="34" charset="0"/>
              </a:rPr>
              <a:t>Return on operations can be calculated as a percentage markup on operations and head office costs. These are operating costs excluding Interest, Tax, Depreciation, Amortisation and Rent (ITDAR) which is captured separately as part of Return on Capital. </a:t>
            </a:r>
          </a:p>
          <a:p>
            <a:r>
              <a:rPr lang="en-GB" sz="1700" i="1">
                <a:effectLst/>
                <a:latin typeface="Arial" panose="020B0604020202020204" pitchFamily="34" charset="0"/>
                <a:ea typeface="Calibri" panose="020F0502020204030204" pitchFamily="34" charset="0"/>
              </a:rPr>
              <a:t>Return on operations will consider operational risks such as drops in occupancy, inflationary pressures, a provision for future investments (where not capitalised) and dividend payments.  </a:t>
            </a:r>
          </a:p>
          <a:p>
            <a:r>
              <a:rPr lang="en-GB" sz="1700" i="1">
                <a:effectLst/>
                <a:latin typeface="Arial" panose="020B0604020202020204" pitchFamily="34" charset="0"/>
                <a:ea typeface="Calibri" panose="020F0502020204030204" pitchFamily="34" charset="0"/>
              </a:rPr>
              <a:t>For Not-for-Profit organisations this should consider a surplus in line with their reserves policy.</a:t>
            </a:r>
            <a:endParaRPr lang="en-GB" sz="1700">
              <a:effectLst/>
              <a:latin typeface="Calibri" panose="020F0502020204030204" pitchFamily="34" charset="0"/>
              <a:ea typeface="Calibri" panose="020F0502020204030204" pitchFamily="34" charset="0"/>
            </a:endParaRPr>
          </a:p>
          <a:p>
            <a:endParaRPr lang="en-GB" sz="1700"/>
          </a:p>
        </p:txBody>
      </p:sp>
    </p:spTree>
    <p:extLst>
      <p:ext uri="{BB962C8B-B14F-4D97-AF65-F5344CB8AC3E}">
        <p14:creationId xmlns:p14="http://schemas.microsoft.com/office/powerpoint/2010/main" val="267022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0BED59E-D181-C458-EC8D-56172077B819}"/>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Quick Summary of Briefing 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8D92212-A203-D686-F05E-CCC17E84A411}"/>
              </a:ext>
            </a:extLst>
          </p:cNvPr>
          <p:cNvSpPr>
            <a:spLocks noGrp="1"/>
          </p:cNvSpPr>
          <p:nvPr>
            <p:ph idx="1"/>
          </p:nvPr>
        </p:nvSpPr>
        <p:spPr>
          <a:xfrm>
            <a:off x="4447308" y="591344"/>
            <a:ext cx="7186527" cy="6118066"/>
          </a:xfrm>
        </p:spPr>
        <p:txBody>
          <a:bodyPr anchor="t">
            <a:normAutofit fontScale="62500" lnSpcReduction="20000"/>
          </a:bodyPr>
          <a:lstStyle/>
          <a:p>
            <a:pPr marL="0" lvl="0" indent="0">
              <a:buNone/>
            </a:pPr>
            <a:r>
              <a:rPr lang="en-GB" sz="2600" dirty="0"/>
              <a:t>Care markets across the UK have struggled as </a:t>
            </a:r>
          </a:p>
          <a:p>
            <a:pPr lvl="1"/>
            <a:r>
              <a:rPr lang="en-GB" sz="2600" dirty="0"/>
              <a:t>Local authorities (LAs) have needed to ensure rates are affordable due to shrinking budgets</a:t>
            </a:r>
          </a:p>
          <a:p>
            <a:pPr lvl="1"/>
            <a:r>
              <a:rPr lang="en-GB" sz="2600" dirty="0"/>
              <a:t>Providers have worked in a challenging market with increasing cost pressures</a:t>
            </a:r>
          </a:p>
          <a:p>
            <a:pPr lvl="1"/>
            <a:r>
              <a:rPr lang="en-GB" sz="2600" dirty="0"/>
              <a:t>Self-funders often pay higher rates than those negotiated by LAs and subsidise providers’ costs</a:t>
            </a:r>
          </a:p>
          <a:p>
            <a:pPr lvl="1"/>
            <a:r>
              <a:rPr lang="en-GB" sz="2600" dirty="0"/>
              <a:t>The Govt White Paper (December 21) – ‘People at the Heart of Care: Adult Social Care Reform’ aims to ensure that people who self-fund their care do not have to pay more than local authorities for the same service</a:t>
            </a:r>
          </a:p>
          <a:p>
            <a:pPr marL="0" lvl="0" indent="0">
              <a:buNone/>
            </a:pPr>
            <a:endParaRPr lang="en-GB" sz="2600" dirty="0"/>
          </a:p>
          <a:p>
            <a:pPr marL="0" lvl="0" indent="0">
              <a:buNone/>
            </a:pPr>
            <a:r>
              <a:rPr lang="en-GB" sz="2900" dirty="0"/>
              <a:t>The Govt requires all local authorities to:</a:t>
            </a:r>
          </a:p>
          <a:p>
            <a:pPr lvl="1"/>
            <a:r>
              <a:rPr lang="en-GB" sz="2900" dirty="0"/>
              <a:t>Carry out a Cost of Care Exercise </a:t>
            </a:r>
          </a:p>
          <a:p>
            <a:pPr lvl="1"/>
            <a:r>
              <a:rPr lang="en-GB" sz="2900" dirty="0"/>
              <a:t>Develop a Market Sustainability Plan </a:t>
            </a:r>
          </a:p>
          <a:p>
            <a:pPr lvl="1"/>
            <a:r>
              <a:rPr lang="en-GB" sz="2900" dirty="0">
                <a:solidFill>
                  <a:schemeClr val="tx1">
                    <a:alpha val="80000"/>
                  </a:schemeClr>
                </a:solidFill>
              </a:rPr>
              <a:t>In scope are Domiciliary care +18 and Residential and nursing care +65</a:t>
            </a:r>
          </a:p>
          <a:p>
            <a:pPr lvl="1"/>
            <a:r>
              <a:rPr lang="en-GB" sz="2900" dirty="0">
                <a:solidFill>
                  <a:schemeClr val="tx1">
                    <a:alpha val="80000"/>
                  </a:schemeClr>
                </a:solidFill>
              </a:rPr>
              <a:t>Special cost tools have been developed for each market to collect the cost info</a:t>
            </a:r>
          </a:p>
          <a:p>
            <a:pPr lvl="1"/>
            <a:endParaRPr lang="en-GB" sz="2600" dirty="0"/>
          </a:p>
          <a:p>
            <a:r>
              <a:rPr lang="en-GB" sz="2600" dirty="0"/>
              <a:t>The outcome of the cost of care exercise and a draft plan need to be submitted by </a:t>
            </a:r>
            <a:r>
              <a:rPr lang="en-GB" sz="2600" b="1" dirty="0"/>
              <a:t>14</a:t>
            </a:r>
            <a:r>
              <a:rPr lang="en-GB" sz="2600" b="1" baseline="30000" dirty="0"/>
              <a:t>th</a:t>
            </a:r>
            <a:r>
              <a:rPr lang="en-GB" sz="2600" b="1" dirty="0"/>
              <a:t> October 22 </a:t>
            </a:r>
            <a:r>
              <a:rPr lang="en-GB" sz="2600" dirty="0"/>
              <a:t>(with the developed plan submitted in </a:t>
            </a:r>
            <a:r>
              <a:rPr lang="en-GB" sz="2600" b="1" dirty="0"/>
              <a:t>February 23</a:t>
            </a:r>
            <a:r>
              <a:rPr lang="en-GB" sz="2600" dirty="0"/>
              <a:t>)</a:t>
            </a:r>
          </a:p>
          <a:p>
            <a:r>
              <a:rPr lang="en-GB" sz="2600" dirty="0"/>
              <a:t>It also introduces a new Market Sustainability and Fair Cost of Care </a:t>
            </a:r>
            <a:r>
              <a:rPr lang="en-GB" sz="2600" b="1" dirty="0"/>
              <a:t>Fund - </a:t>
            </a:r>
            <a:r>
              <a:rPr lang="en-GB" sz="2600" dirty="0">
                <a:effectLst/>
                <a:latin typeface="Calibri" panose="020F0502020204030204" pitchFamily="34" charset="0"/>
                <a:ea typeface="Calibri" panose="020F0502020204030204" pitchFamily="34" charset="0"/>
              </a:rPr>
              <a:t>£600m nationally for </a:t>
            </a:r>
            <a:r>
              <a:rPr lang="en-GB" sz="2600" i="1" dirty="0">
                <a:effectLst/>
                <a:latin typeface="Calibri" panose="020F0502020204030204" pitchFamily="34" charset="0"/>
                <a:ea typeface="Calibri" panose="020F0502020204030204" pitchFamily="34" charset="0"/>
              </a:rPr>
              <a:t>each</a:t>
            </a:r>
            <a:r>
              <a:rPr lang="en-GB" sz="2600" dirty="0">
                <a:effectLst/>
                <a:latin typeface="Calibri" panose="020F0502020204030204" pitchFamily="34" charset="0"/>
                <a:ea typeface="Calibri" panose="020F0502020204030204" pitchFamily="34" charset="0"/>
              </a:rPr>
              <a:t> of the next two financial years. </a:t>
            </a:r>
            <a:r>
              <a:rPr lang="en-GB" sz="2600" dirty="0"/>
              <a:t>Completion of the Cost of Care Exercise is a condition of receiving any funding which can be used to support local care costs.</a:t>
            </a:r>
          </a:p>
          <a:p>
            <a:pPr marL="0" indent="0">
              <a:buNone/>
            </a:pPr>
            <a:endParaRPr lang="en-GB" sz="23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344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6473552A-6A08-4BC6-99E0-041D8E4C1D8E}"/>
              </a:ext>
            </a:extLst>
          </p:cNvPr>
          <p:cNvSpPr>
            <a:spLocks noGrp="1"/>
          </p:cNvSpPr>
          <p:nvPr>
            <p:ph type="title"/>
          </p:nvPr>
        </p:nvSpPr>
        <p:spPr>
          <a:xfrm>
            <a:off x="466722" y="586855"/>
            <a:ext cx="3201366" cy="3387497"/>
          </a:xfrm>
        </p:spPr>
        <p:txBody>
          <a:bodyPr anchor="b">
            <a:normAutofit/>
          </a:bodyPr>
          <a:lstStyle/>
          <a:p>
            <a:pPr algn="r"/>
            <a:r>
              <a:rPr lang="en-GB" sz="4000" b="1" i="1">
                <a:solidFill>
                  <a:srgbClr val="FFFFFF"/>
                </a:solidFill>
                <a:latin typeface="Arial" panose="020B0604020202020204" pitchFamily="34" charset="0"/>
                <a:ea typeface="Calibri" panose="020F0502020204030204" pitchFamily="34" charset="0"/>
              </a:rPr>
              <a:t>What does Return on Capital mean?</a:t>
            </a:r>
            <a:br>
              <a:rPr lang="en-GB" sz="4000">
                <a:solidFill>
                  <a:srgbClr val="FFFFFF"/>
                </a:solidFill>
                <a:latin typeface="Calibri" panose="020F0502020204030204" pitchFamily="34" charset="0"/>
                <a:ea typeface="Calibri" panose="020F0502020204030204" pitchFamily="34" charset="0"/>
              </a:rPr>
            </a:br>
            <a:endParaRPr lang="en-GB" sz="4000">
              <a:solidFill>
                <a:srgbClr val="FFFFFF"/>
              </a:solidFill>
            </a:endParaRPr>
          </a:p>
        </p:txBody>
      </p:sp>
      <p:sp>
        <p:nvSpPr>
          <p:cNvPr id="9" name="Content Placeholder 8">
            <a:extLst>
              <a:ext uri="{FF2B5EF4-FFF2-40B4-BE49-F238E27FC236}">
                <a16:creationId xmlns:a16="http://schemas.microsoft.com/office/drawing/2014/main" id="{5AC2EE35-2A4F-4BE0-9F68-3BCE54374668}"/>
              </a:ext>
            </a:extLst>
          </p:cNvPr>
          <p:cNvSpPr>
            <a:spLocks noGrp="1"/>
          </p:cNvSpPr>
          <p:nvPr>
            <p:ph idx="1"/>
          </p:nvPr>
        </p:nvSpPr>
        <p:spPr>
          <a:xfrm>
            <a:off x="4810259" y="649480"/>
            <a:ext cx="6555347" cy="5546047"/>
          </a:xfrm>
        </p:spPr>
        <p:txBody>
          <a:bodyPr anchor="ctr">
            <a:normAutofit/>
          </a:bodyPr>
          <a:lstStyle/>
          <a:p>
            <a:pPr marL="0" indent="0">
              <a:buNone/>
            </a:pPr>
            <a:r>
              <a:rPr lang="en-GB" sz="1700" b="1" i="1">
                <a:effectLst/>
                <a:latin typeface="Arial" panose="020B0604020202020204" pitchFamily="34" charset="0"/>
                <a:ea typeface="Calibri" panose="020F0502020204030204" pitchFamily="34" charset="0"/>
              </a:rPr>
              <a:t> </a:t>
            </a:r>
            <a:r>
              <a:rPr lang="en-GB" sz="1700" i="1">
                <a:effectLst/>
                <a:latin typeface="Arial" panose="020B0604020202020204" pitchFamily="34" charset="0"/>
                <a:ea typeface="Calibri" panose="020F0502020204030204" pitchFamily="34" charset="0"/>
              </a:rPr>
              <a:t>Investment by nature involves risk. The cost of capital is the return that investors require to invest in a business. Return on capital is a judgement rather than a hard science. </a:t>
            </a:r>
          </a:p>
          <a:p>
            <a:endParaRPr lang="en-GB" sz="1700" i="1">
              <a:effectLst/>
              <a:latin typeface="Arial" panose="020B0604020202020204" pitchFamily="34" charset="0"/>
              <a:ea typeface="Calibri" panose="020F0502020204030204" pitchFamily="34" charset="0"/>
            </a:endParaRPr>
          </a:p>
          <a:p>
            <a:pPr marL="0" indent="0">
              <a:buNone/>
            </a:pPr>
            <a:r>
              <a:rPr lang="en-GB" sz="1700" i="1">
                <a:effectLst/>
                <a:latin typeface="Arial" panose="020B0604020202020204" pitchFamily="34" charset="0"/>
                <a:ea typeface="Calibri" panose="020F0502020204030204" pitchFamily="34" charset="0"/>
              </a:rPr>
              <a:t>However, return on capital is an important consideration, as it is one of the main fixed costs in a care home </a:t>
            </a:r>
            <a:r>
              <a:rPr lang="en-GB" sz="1700" b="1" i="1">
                <a:effectLst/>
                <a:latin typeface="Arial" panose="020B0604020202020204" pitchFamily="34" charset="0"/>
                <a:ea typeface="Calibri" panose="020F0502020204030204" pitchFamily="34" charset="0"/>
              </a:rPr>
              <a:t>and should include borrowing, interest, depreciation, cashflow funding, and capex etc</a:t>
            </a:r>
            <a:r>
              <a:rPr lang="en-GB" sz="1700" i="1">
                <a:effectLst/>
                <a:latin typeface="Arial" panose="020B0604020202020204" pitchFamily="34" charset="0"/>
                <a:ea typeface="Calibri" panose="020F0502020204030204" pitchFamily="34" charset="0"/>
              </a:rPr>
              <a:t>. It should also </a:t>
            </a:r>
            <a:r>
              <a:rPr lang="en-GB" sz="1700" b="1" i="1">
                <a:effectLst/>
                <a:latin typeface="Arial" panose="020B0604020202020204" pitchFamily="34" charset="0"/>
                <a:ea typeface="Calibri" panose="020F0502020204030204" pitchFamily="34" charset="0"/>
              </a:rPr>
              <a:t>include mortgage and rental payments where required</a:t>
            </a:r>
            <a:r>
              <a:rPr lang="en-GB" sz="1700" i="1">
                <a:effectLst/>
                <a:latin typeface="Arial" panose="020B0604020202020204" pitchFamily="34" charset="0"/>
                <a:ea typeface="Calibri" panose="020F0502020204030204" pitchFamily="34" charset="0"/>
              </a:rPr>
              <a:t>. </a:t>
            </a:r>
          </a:p>
          <a:p>
            <a:pPr marL="0" indent="0">
              <a:buNone/>
            </a:pPr>
            <a:endParaRPr lang="en-GB" sz="1700" i="1">
              <a:effectLst/>
              <a:latin typeface="Arial" panose="020B0604020202020204" pitchFamily="34" charset="0"/>
              <a:ea typeface="Calibri" panose="020F0502020204030204" pitchFamily="34" charset="0"/>
            </a:endParaRPr>
          </a:p>
          <a:p>
            <a:pPr marL="0" indent="0">
              <a:buNone/>
            </a:pPr>
            <a:r>
              <a:rPr lang="en-GB" sz="1700" i="1">
                <a:effectLst/>
                <a:latin typeface="Arial" panose="020B0604020202020204" pitchFamily="34" charset="0"/>
                <a:ea typeface="Calibri" panose="020F0502020204030204" pitchFamily="34" charset="0"/>
              </a:rPr>
              <a:t>You can, like return on operations, provide this either:</a:t>
            </a:r>
          </a:p>
          <a:p>
            <a:r>
              <a:rPr lang="en-GB" sz="1700" i="1">
                <a:effectLst/>
                <a:latin typeface="Arial" panose="020B0604020202020204" pitchFamily="34" charset="0"/>
                <a:ea typeface="Calibri" panose="020F0502020204030204" pitchFamily="34" charset="0"/>
              </a:rPr>
              <a:t> as a % of a property valuation – as per the DHSC guidance (</a:t>
            </a:r>
            <a:r>
              <a:rPr lang="en-GB" sz="1700" i="1" u="sng">
                <a:effectLst/>
                <a:latin typeface="Arial" panose="020B0604020202020204" pitchFamily="34" charset="0"/>
                <a:ea typeface="Calibri" panose="020F0502020204030204" pitchFamily="34" charset="0"/>
                <a:hlinkClick r:id="rId2" tooltip="https://eur01.safelinks.protection.outlook.com/?url=https%3A%2F%2Fwww.gov.uk%2Fgovernment%2Fpublications%2Fmarket-sustainability-and-fair-cost-of-care-fund-2022-to-2023-guidance%2Fannex-e-further-detail-on-return-on-capital-and-return-on-operations&amp;data=0">
                  <a:extLst>
                    <a:ext uri="{A12FA001-AC4F-418D-AE19-62706E023703}">
                      <ahyp:hlinkClr xmlns:ahyp="http://schemas.microsoft.com/office/drawing/2018/hyperlinkcolor" val="tx"/>
                    </a:ext>
                  </a:extLst>
                </a:hlinkClick>
              </a:rPr>
              <a:t>https://www.gov.uk/government/publications/market-sustainability-and-fair-cost-of-care-fund-2022-to-2023-guidance/annex-e-further-detail-on-return-on-capital-and-return-on-operations</a:t>
            </a:r>
            <a:r>
              <a:rPr lang="en-GB" sz="1700" i="1">
                <a:effectLst/>
                <a:latin typeface="Arial" panose="020B0604020202020204" pitchFamily="34" charset="0"/>
                <a:ea typeface="Calibri" panose="020F0502020204030204" pitchFamily="34" charset="0"/>
              </a:rPr>
              <a:t>)  </a:t>
            </a:r>
          </a:p>
          <a:p>
            <a:r>
              <a:rPr lang="en-GB" sz="1700" i="1">
                <a:effectLst/>
                <a:latin typeface="Arial" panose="020B0604020202020204" pitchFamily="34" charset="0"/>
                <a:ea typeface="Calibri" panose="020F0502020204030204" pitchFamily="34" charset="0"/>
              </a:rPr>
              <a:t>OR </a:t>
            </a:r>
          </a:p>
          <a:p>
            <a:r>
              <a:rPr lang="en-GB" sz="1700" i="1">
                <a:effectLst/>
                <a:latin typeface="Arial" panose="020B0604020202020204" pitchFamily="34" charset="0"/>
                <a:ea typeface="Calibri" panose="020F0502020204030204" pitchFamily="34" charset="0"/>
              </a:rPr>
              <a:t>as a per resident per week value if the property is rented</a:t>
            </a:r>
            <a:endParaRPr lang="en-GB" sz="1700">
              <a:effectLst/>
              <a:latin typeface="Calibri" panose="020F0502020204030204" pitchFamily="34" charset="0"/>
              <a:ea typeface="Calibri" panose="020F0502020204030204" pitchFamily="34" charset="0"/>
            </a:endParaRPr>
          </a:p>
          <a:p>
            <a:endParaRPr lang="en-GB" sz="1700"/>
          </a:p>
        </p:txBody>
      </p:sp>
    </p:spTree>
    <p:extLst>
      <p:ext uri="{BB962C8B-B14F-4D97-AF65-F5344CB8AC3E}">
        <p14:creationId xmlns:p14="http://schemas.microsoft.com/office/powerpoint/2010/main" val="4277802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C693C-0259-4560-B6E9-09258532A99A}"/>
              </a:ext>
            </a:extLst>
          </p:cNvPr>
          <p:cNvSpPr>
            <a:spLocks noGrp="1"/>
          </p:cNvSpPr>
          <p:nvPr>
            <p:ph type="title"/>
          </p:nvPr>
        </p:nvSpPr>
        <p:spPr/>
        <p:txBody>
          <a:bodyPr/>
          <a:lstStyle/>
          <a:p>
            <a:r>
              <a:rPr lang="en-GB" dirty="0"/>
              <a:t>How should I complete the property valuation section?</a:t>
            </a:r>
          </a:p>
        </p:txBody>
      </p:sp>
      <p:graphicFrame>
        <p:nvGraphicFramePr>
          <p:cNvPr id="5" name="Content Placeholder 2">
            <a:extLst>
              <a:ext uri="{FF2B5EF4-FFF2-40B4-BE49-F238E27FC236}">
                <a16:creationId xmlns:a16="http://schemas.microsoft.com/office/drawing/2014/main" id="{4E762197-9F45-64CF-6DDD-E40C5320CB7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4150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4BA260-6657-451D-9A88-5CC5CC1DA631}"/>
              </a:ext>
            </a:extLst>
          </p:cNvPr>
          <p:cNvSpPr>
            <a:spLocks noGrp="1"/>
          </p:cNvSpPr>
          <p:nvPr>
            <p:ph type="title"/>
          </p:nvPr>
        </p:nvSpPr>
        <p:spPr>
          <a:xfrm>
            <a:off x="594360" y="1209086"/>
            <a:ext cx="3876848" cy="4064925"/>
          </a:xfrm>
        </p:spPr>
        <p:txBody>
          <a:bodyPr anchor="ctr">
            <a:normAutofit/>
          </a:bodyPr>
          <a:lstStyle/>
          <a:p>
            <a:r>
              <a:rPr lang="en-GB" sz="5000"/>
              <a:t>What’s the most useful tip for inputting my costs?</a:t>
            </a:r>
          </a:p>
        </p:txBody>
      </p:sp>
      <p:grpSp>
        <p:nvGrpSpPr>
          <p:cNvPr id="15" name="Group 14">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6"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6E9EAA63-DFF3-AE0C-3876-37A7FDA00589}"/>
              </a:ext>
            </a:extLst>
          </p:cNvPr>
          <p:cNvGraphicFramePr>
            <a:graphicFrameLocks noGrp="1"/>
          </p:cNvGraphicFramePr>
          <p:nvPr>
            <p:ph idx="1"/>
            <p:extLst>
              <p:ext uri="{D42A27DB-BD31-4B8C-83A1-F6EECF244321}">
                <p14:modId xmlns:p14="http://schemas.microsoft.com/office/powerpoint/2010/main" val="2268479836"/>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059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ight Triangle 4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6A2B3-BF77-432D-8B3F-3F5FB7EFFD45}"/>
              </a:ext>
            </a:extLst>
          </p:cNvPr>
          <p:cNvSpPr>
            <a:spLocks noGrp="1"/>
          </p:cNvSpPr>
          <p:nvPr>
            <p:ph type="title"/>
          </p:nvPr>
        </p:nvSpPr>
        <p:spPr>
          <a:xfrm>
            <a:off x="1075767" y="1188637"/>
            <a:ext cx="2988234" cy="4480726"/>
          </a:xfrm>
        </p:spPr>
        <p:txBody>
          <a:bodyPr>
            <a:normAutofit/>
          </a:bodyPr>
          <a:lstStyle/>
          <a:p>
            <a:pPr algn="r"/>
            <a:r>
              <a:rPr lang="en-GB" sz="5100" b="1">
                <a:effectLst/>
                <a:latin typeface="Arial" panose="020B0604020202020204" pitchFamily="34" charset="0"/>
                <a:ea typeface="Calibri" panose="020F0502020204030204" pitchFamily="34" charset="0"/>
                <a:cs typeface="Arial" panose="020B0604020202020204" pitchFamily="34" charset="0"/>
              </a:rPr>
              <a:t>How should I account for PPE costs?  </a:t>
            </a:r>
            <a:br>
              <a:rPr lang="en-GB" sz="5100" b="1">
                <a:effectLst/>
                <a:latin typeface="Arial" panose="020B0604020202020204" pitchFamily="34" charset="0"/>
                <a:ea typeface="Calibri" panose="020F0502020204030204" pitchFamily="34" charset="0"/>
                <a:cs typeface="Times New Roman" panose="02020603050405020304" pitchFamily="18" charset="0"/>
              </a:rPr>
            </a:br>
            <a:endParaRPr lang="en-GB" sz="5100"/>
          </a:p>
        </p:txBody>
      </p:sp>
      <p:cxnSp>
        <p:nvCxnSpPr>
          <p:cNvPr id="50" name="Straight Connector 49">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Content Placeholder 2">
            <a:extLst>
              <a:ext uri="{FF2B5EF4-FFF2-40B4-BE49-F238E27FC236}">
                <a16:creationId xmlns:a16="http://schemas.microsoft.com/office/drawing/2014/main" id="{13A5E784-8DAD-4AC5-B8F8-1EB88A46F170}"/>
              </a:ext>
            </a:extLst>
          </p:cNvPr>
          <p:cNvSpPr>
            <a:spLocks noGrp="1"/>
          </p:cNvSpPr>
          <p:nvPr>
            <p:ph idx="1"/>
          </p:nvPr>
        </p:nvSpPr>
        <p:spPr>
          <a:xfrm>
            <a:off x="5255259" y="728404"/>
            <a:ext cx="5960731" cy="5273562"/>
          </a:xfrm>
        </p:spPr>
        <p:txBody>
          <a:bodyPr anchor="ctr">
            <a:normAutofit/>
          </a:bodyPr>
          <a:lstStyle/>
          <a:p>
            <a:pPr marL="0" indent="0">
              <a:spcAft>
                <a:spcPts val="800"/>
              </a:spcAft>
              <a:buNone/>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We appreciate that providers </a:t>
            </a:r>
            <a:r>
              <a:rPr kumimoji="0" lang="en-GB" sz="1400" i="0" u="sng"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may not </a:t>
            </a: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have faced actual costs for PPE during 21/22 but will do in future.</a:t>
            </a:r>
          </a:p>
          <a:p>
            <a:pPr marL="0" indent="0">
              <a:spcAft>
                <a:spcPts val="800"/>
              </a:spcAft>
              <a:buNone/>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For </a:t>
            </a:r>
            <a:r>
              <a:rPr lang="en-GB" sz="1400" dirty="0">
                <a:latin typeface="Arial" panose="020B0604020202020204" pitchFamily="34" charset="0"/>
                <a:ea typeface="Calibri" panose="020F0502020204030204" pitchFamily="34" charset="0"/>
                <a:cs typeface="Arial" panose="020B0604020202020204" pitchFamily="34" charset="0"/>
              </a:rPr>
              <a:t>consistency, we are asking providers to take the following approach:</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400" dirty="0">
                <a:effectLst/>
                <a:latin typeface="Arial" panose="020B0604020202020204" pitchFamily="34" charset="0"/>
                <a:ea typeface="Calibri" panose="020F0502020204030204" pitchFamily="34" charset="0"/>
                <a:cs typeface="Arial" panose="020B0604020202020204" pitchFamily="34" charset="0"/>
              </a:rPr>
              <a:t>Show the </a:t>
            </a:r>
            <a:r>
              <a:rPr lang="en-GB" sz="1400" b="1" dirty="0">
                <a:effectLst/>
                <a:latin typeface="Arial" panose="020B0604020202020204" pitchFamily="34" charset="0"/>
                <a:ea typeface="Calibri" panose="020F0502020204030204" pitchFamily="34" charset="0"/>
                <a:cs typeface="Arial" panose="020B0604020202020204" pitchFamily="34" charset="0"/>
              </a:rPr>
              <a:t>amount/volume of PPE </a:t>
            </a:r>
            <a:r>
              <a:rPr lang="en-GB" sz="1400" dirty="0">
                <a:effectLst/>
                <a:latin typeface="Arial" panose="020B0604020202020204" pitchFamily="34" charset="0"/>
                <a:ea typeface="Calibri" panose="020F0502020204030204" pitchFamily="34" charset="0"/>
                <a:cs typeface="Arial" panose="020B0604020202020204" pitchFamily="34" charset="0"/>
              </a:rPr>
              <a:t>used</a:t>
            </a:r>
          </a:p>
          <a:p>
            <a:pPr lvl="1">
              <a:spcAft>
                <a:spcPts val="800"/>
              </a:spcAft>
            </a:pPr>
            <a:r>
              <a:rPr lang="en-GB" sz="1400" dirty="0">
                <a:effectLst/>
                <a:latin typeface="Arial" panose="020B0604020202020204" pitchFamily="34" charset="0"/>
                <a:ea typeface="Calibri" panose="020F0502020204030204" pitchFamily="34" charset="0"/>
                <a:cs typeface="Arial" panose="020B0604020202020204" pitchFamily="34" charset="0"/>
              </a:rPr>
              <a:t>Populate the cost of care tool to state the amount of PPE you used per visit</a:t>
            </a:r>
          </a:p>
          <a:p>
            <a:pPr lvl="1">
              <a:spcAft>
                <a:spcPts val="800"/>
              </a:spcAft>
            </a:pPr>
            <a:r>
              <a:rPr lang="en-GB" sz="1400" dirty="0">
                <a:latin typeface="Arial" panose="020B0604020202020204" pitchFamily="34" charset="0"/>
                <a:ea typeface="Calibri" panose="020F0502020204030204" pitchFamily="34" charset="0"/>
                <a:cs typeface="Arial" panose="020B0604020202020204" pitchFamily="34" charset="0"/>
              </a:rPr>
              <a:t>This will </a:t>
            </a:r>
            <a:r>
              <a:rPr lang="en-GB" sz="1400" dirty="0">
                <a:effectLst/>
                <a:latin typeface="Arial" panose="020B0604020202020204" pitchFamily="34" charset="0"/>
                <a:ea typeface="Calibri" panose="020F0502020204030204" pitchFamily="34" charset="0"/>
                <a:cs typeface="Arial" panose="020B0604020202020204" pitchFamily="34" charset="0"/>
              </a:rPr>
              <a:t>automatically calculate total PPE usage and give a factual measure of the volume of PPE used. </a:t>
            </a:r>
            <a:endParaRPr lang="en-GB" sz="1400" dirty="0">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400" dirty="0">
                <a:effectLst/>
                <a:latin typeface="Arial" panose="020B0604020202020204" pitchFamily="34" charset="0"/>
                <a:ea typeface="Calibri" panose="020F0502020204030204" pitchFamily="34" charset="0"/>
                <a:cs typeface="Arial" panose="020B0604020202020204" pitchFamily="34" charset="0"/>
              </a:rPr>
              <a:t>In relation to the </a:t>
            </a:r>
            <a:r>
              <a:rPr lang="en-GB" sz="1400" b="1" dirty="0">
                <a:effectLst/>
                <a:latin typeface="Arial" panose="020B0604020202020204" pitchFamily="34" charset="0"/>
                <a:ea typeface="Calibri" panose="020F0502020204030204" pitchFamily="34" charset="0"/>
                <a:cs typeface="Arial" panose="020B0604020202020204" pitchFamily="34" charset="0"/>
              </a:rPr>
              <a:t>cost</a:t>
            </a:r>
            <a:r>
              <a:rPr lang="en-GB" sz="1400" dirty="0">
                <a:effectLst/>
                <a:latin typeface="Arial" panose="020B0604020202020204" pitchFamily="34" charset="0"/>
                <a:ea typeface="Calibri" panose="020F0502020204030204" pitchFamily="34" charset="0"/>
                <a:cs typeface="Arial" panose="020B0604020202020204" pitchFamily="34" charset="0"/>
              </a:rPr>
              <a:t> of PPE</a:t>
            </a:r>
            <a:endParaRPr lang="en-GB" sz="1400" dirty="0">
              <a:latin typeface="Arial" panose="020B0604020202020204" pitchFamily="34" charset="0"/>
              <a:ea typeface="Calibri" panose="020F0502020204030204" pitchFamily="34" charset="0"/>
              <a:cs typeface="Times New Roman" panose="02020603050405020304" pitchFamily="18" charset="0"/>
            </a:endParaRPr>
          </a:p>
          <a:p>
            <a:pPr lvl="1">
              <a:spcAft>
                <a:spcPts val="800"/>
              </a:spcAft>
            </a:pPr>
            <a:r>
              <a:rPr lang="en-GB" sz="1400" dirty="0">
                <a:latin typeface="Arial" panose="020B0604020202020204" pitchFamily="34" charset="0"/>
                <a:ea typeface="Calibri" panose="020F0502020204030204" pitchFamily="34" charset="0"/>
                <a:cs typeface="Arial" panose="020B0604020202020204" pitchFamily="34" charset="0"/>
              </a:rPr>
              <a:t>State the costs of PPE since April 2022 </a:t>
            </a:r>
          </a:p>
          <a:p>
            <a:pPr marL="0" indent="0">
              <a:spcAft>
                <a:spcPts val="800"/>
              </a:spcAft>
              <a:buNone/>
            </a:pP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400" dirty="0">
                <a:latin typeface="Arial" panose="020B0604020202020204" pitchFamily="34" charset="0"/>
                <a:ea typeface="Calibri" panose="020F0502020204030204" pitchFamily="34" charset="0"/>
                <a:cs typeface="Arial" panose="020B0604020202020204" pitchFamily="34" charset="0"/>
              </a:rPr>
              <a:t>Both of these will enable the tool to capture the overall cost of PPE going forward</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endParaRPr lang="en-GB" sz="600" dirty="0"/>
          </a:p>
        </p:txBody>
      </p:sp>
    </p:spTree>
    <p:extLst>
      <p:ext uri="{BB962C8B-B14F-4D97-AF65-F5344CB8AC3E}">
        <p14:creationId xmlns:p14="http://schemas.microsoft.com/office/powerpoint/2010/main" val="2183923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1C20516-F142-41B7-81B6-56EB27521E12}"/>
              </a:ext>
            </a:extLst>
          </p:cNvPr>
          <p:cNvSpPr>
            <a:spLocks noGrp="1"/>
          </p:cNvSpPr>
          <p:nvPr>
            <p:ph type="title"/>
          </p:nvPr>
        </p:nvSpPr>
        <p:spPr>
          <a:xfrm>
            <a:off x="804672" y="640080"/>
            <a:ext cx="3282696" cy="5257800"/>
          </a:xfrm>
        </p:spPr>
        <p:txBody>
          <a:bodyPr>
            <a:normAutofit/>
          </a:bodyPr>
          <a:lstStyle/>
          <a:p>
            <a:r>
              <a:rPr lang="en-GB" b="1">
                <a:solidFill>
                  <a:schemeClr val="bg1"/>
                </a:solidFill>
              </a:rPr>
              <a:t>If I submit my costs, will the council start to pay them?</a:t>
            </a:r>
          </a:p>
        </p:txBody>
      </p:sp>
      <p:sp>
        <p:nvSpPr>
          <p:cNvPr id="3" name="Content Placeholder 2">
            <a:extLst>
              <a:ext uri="{FF2B5EF4-FFF2-40B4-BE49-F238E27FC236}">
                <a16:creationId xmlns:a16="http://schemas.microsoft.com/office/drawing/2014/main" id="{9B094954-8EFC-4384-86B4-640589C86267}"/>
              </a:ext>
            </a:extLst>
          </p:cNvPr>
          <p:cNvSpPr>
            <a:spLocks noGrp="1"/>
          </p:cNvSpPr>
          <p:nvPr>
            <p:ph idx="1"/>
          </p:nvPr>
        </p:nvSpPr>
        <p:spPr>
          <a:xfrm>
            <a:off x="5358384" y="640081"/>
            <a:ext cx="6024654" cy="5257800"/>
          </a:xfrm>
        </p:spPr>
        <p:txBody>
          <a:bodyPr anchor="ctr">
            <a:normAutofit fontScale="77500" lnSpcReduction="20000"/>
          </a:bodyPr>
          <a:lstStyle/>
          <a:p>
            <a:endParaRPr lang="en-GB" sz="2400" dirty="0">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This exercise is about gathering the real costs that providers face in delivering their business</a:t>
            </a:r>
          </a:p>
          <a:p>
            <a:r>
              <a:rPr lang="en-GB" sz="2400" dirty="0">
                <a:latin typeface="Calibri" panose="020F0502020204030204" pitchFamily="34" charset="0"/>
                <a:ea typeface="Calibri" panose="020F0502020204030204" pitchFamily="34" charset="0"/>
              </a:rPr>
              <a:t>It doesn’t immediately establish a new price</a:t>
            </a:r>
          </a:p>
          <a:p>
            <a:endParaRPr lang="en-GB" sz="2400" dirty="0">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We’re hoping that providers not currently being commissioned by the council will also submit their costs</a:t>
            </a:r>
          </a:p>
          <a:p>
            <a:pPr marL="0" indent="0">
              <a:buNone/>
            </a:pPr>
            <a:endParaRPr lang="en-GB" sz="2400" dirty="0">
              <a:effectLst/>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We’ll be looking at the median costs of delivering care. This median is referred to by govt as the </a:t>
            </a:r>
            <a:r>
              <a:rPr lang="en-GB" sz="2400" i="1" dirty="0">
                <a:latin typeface="Calibri" panose="020F0502020204030204" pitchFamily="34" charset="0"/>
                <a:ea typeface="Calibri" panose="020F0502020204030204" pitchFamily="34" charset="0"/>
              </a:rPr>
              <a:t>fair cost of care</a:t>
            </a:r>
            <a:r>
              <a:rPr lang="en-GB" sz="2400" dirty="0">
                <a:latin typeface="Calibri" panose="020F0502020204030204" pitchFamily="34" charset="0"/>
                <a:ea typeface="Calibri" panose="020F0502020204030204" pitchFamily="34" charset="0"/>
              </a:rPr>
              <a:t>.</a:t>
            </a:r>
          </a:p>
          <a:p>
            <a:endParaRPr lang="en-GB" sz="2400" dirty="0">
              <a:effectLst/>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We are able to remove outliers that are likely to skew the median</a:t>
            </a:r>
          </a:p>
          <a:p>
            <a:endParaRPr lang="en-GB" sz="2400" dirty="0">
              <a:effectLst/>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The government will be asking (via our Market Sustainability Plan) how we plan to move towards the fair cost of care over a period of time</a:t>
            </a:r>
          </a:p>
          <a:p>
            <a:endParaRPr lang="en-GB"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38943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5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5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6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58AC8FF5-F154-4D3A-B043-A7B3331CC05D}"/>
              </a:ext>
            </a:extLst>
          </p:cNvPr>
          <p:cNvSpPr>
            <a:spLocks noGrp="1"/>
          </p:cNvSpPr>
          <p:nvPr>
            <p:ph type="title"/>
          </p:nvPr>
        </p:nvSpPr>
        <p:spPr>
          <a:xfrm>
            <a:off x="535020" y="685800"/>
            <a:ext cx="2780271" cy="5105400"/>
          </a:xfrm>
        </p:spPr>
        <p:txBody>
          <a:bodyPr>
            <a:normAutofit fontScale="90000"/>
          </a:bodyPr>
          <a:lstStyle/>
          <a:p>
            <a:r>
              <a:rPr lang="en-GB" sz="2500" b="1" dirty="0">
                <a:solidFill>
                  <a:srgbClr val="FFFFFF"/>
                </a:solidFill>
              </a:rPr>
              <a:t>We don’t have a set uplift for weekend rates as staff are paid differently depending on their qualifications. </a:t>
            </a:r>
            <a:br>
              <a:rPr lang="en-GB" sz="2500" b="1" dirty="0">
                <a:solidFill>
                  <a:srgbClr val="FFFFFF"/>
                </a:solidFill>
              </a:rPr>
            </a:br>
            <a:br>
              <a:rPr lang="en-GB" sz="2500" b="1" dirty="0">
                <a:solidFill>
                  <a:srgbClr val="FFFFFF"/>
                </a:solidFill>
              </a:rPr>
            </a:br>
            <a:r>
              <a:rPr lang="en-GB" sz="2500" b="1" dirty="0">
                <a:solidFill>
                  <a:srgbClr val="FFFFFF"/>
                </a:solidFill>
              </a:rPr>
              <a:t>But all staff are paid either 50p or £1 extra per hour at weekend and evenings. </a:t>
            </a:r>
            <a:br>
              <a:rPr lang="en-GB" sz="2500" b="1" dirty="0">
                <a:solidFill>
                  <a:srgbClr val="FFFFFF"/>
                </a:solidFill>
              </a:rPr>
            </a:br>
            <a:br>
              <a:rPr lang="en-GB" sz="2500" b="1" dirty="0">
                <a:solidFill>
                  <a:srgbClr val="FFFFFF"/>
                </a:solidFill>
              </a:rPr>
            </a:br>
            <a:r>
              <a:rPr lang="en-GB" sz="2500" b="1" dirty="0">
                <a:solidFill>
                  <a:srgbClr val="FFFFFF"/>
                </a:solidFill>
              </a:rPr>
              <a:t>Shall we just use averages based on the total staff uplift?</a:t>
            </a:r>
          </a:p>
        </p:txBody>
      </p:sp>
      <p:graphicFrame>
        <p:nvGraphicFramePr>
          <p:cNvPr id="5" name="Content Placeholder 2">
            <a:extLst>
              <a:ext uri="{FF2B5EF4-FFF2-40B4-BE49-F238E27FC236}">
                <a16:creationId xmlns:a16="http://schemas.microsoft.com/office/drawing/2014/main" id="{0A02566D-D288-F7EB-C6CF-418214362BC3}"/>
              </a:ext>
            </a:extLst>
          </p:cNvPr>
          <p:cNvGraphicFramePr>
            <a:graphicFrameLocks noGrp="1"/>
          </p:cNvGraphicFramePr>
          <p:nvPr>
            <p:ph idx="1"/>
            <p:extLst>
              <p:ext uri="{D42A27DB-BD31-4B8C-83A1-F6EECF244321}">
                <p14:modId xmlns:p14="http://schemas.microsoft.com/office/powerpoint/2010/main" val="382695422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489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4C29A4-7171-B3BC-9A3C-413E64AFB053}"/>
              </a:ext>
            </a:extLst>
          </p:cNvPr>
          <p:cNvSpPr>
            <a:spLocks noGrp="1"/>
          </p:cNvSpPr>
          <p:nvPr>
            <p:ph type="title"/>
          </p:nvPr>
        </p:nvSpPr>
        <p:spPr>
          <a:xfrm>
            <a:off x="930980" y="420624"/>
            <a:ext cx="3926898" cy="6291261"/>
          </a:xfrm>
        </p:spPr>
        <p:txBody>
          <a:bodyPr anchor="ctr">
            <a:normAutofit/>
          </a:bodyPr>
          <a:lstStyle/>
          <a:p>
            <a:r>
              <a:rPr lang="en-GB" sz="5400" b="1" u="sng" dirty="0"/>
              <a:t>Valuable Sources of Help and Information 1</a:t>
            </a:r>
            <a:br>
              <a:rPr lang="en-GB" sz="5400" b="1" u="sng" dirty="0"/>
            </a:br>
            <a:br>
              <a:rPr lang="en-GB" sz="5400" b="1" u="sng" dirty="0"/>
            </a:br>
            <a:r>
              <a:rPr lang="en-GB" sz="5400" b="1" u="sng" dirty="0"/>
              <a:t>General info</a:t>
            </a:r>
            <a:br>
              <a:rPr lang="en-GB" sz="5400" b="1" u="sng" dirty="0"/>
            </a:br>
            <a:br>
              <a:rPr lang="en-GB" sz="5400" b="1" u="sng" dirty="0"/>
            </a:br>
            <a:endParaRPr lang="en-GB" sz="5400" dirty="0"/>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70CA0CE9-8D0A-AE53-3347-EF446E44634E}"/>
              </a:ext>
            </a:extLst>
          </p:cNvPr>
          <p:cNvSpPr>
            <a:spLocks noGrp="1"/>
          </p:cNvSpPr>
          <p:nvPr>
            <p:ph idx="1"/>
          </p:nvPr>
        </p:nvSpPr>
        <p:spPr>
          <a:xfrm>
            <a:off x="6421120" y="499833"/>
            <a:ext cx="5100320" cy="5581226"/>
          </a:xfrm>
        </p:spPr>
        <p:txBody>
          <a:bodyPr anchor="ctr">
            <a:normAutofit/>
          </a:bodyPr>
          <a:lstStyle/>
          <a:p>
            <a:pPr marL="0" indent="0">
              <a:buNone/>
            </a:pPr>
            <a:endParaRPr lang="en-GB" sz="1700" dirty="0"/>
          </a:p>
          <a:p>
            <a:pPr lvl="0">
              <a:buNone/>
            </a:pPr>
            <a:r>
              <a:rPr lang="en-GB" sz="2400" b="1" dirty="0">
                <a:solidFill>
                  <a:schemeClr val="tx1"/>
                </a:solidFill>
              </a:rPr>
              <a:t>General Guidance on the Cost of Care </a:t>
            </a:r>
          </a:p>
          <a:p>
            <a:pPr lvl="0">
              <a:buNone/>
            </a:pPr>
            <a:endParaRPr lang="en-GB" sz="2400" dirty="0">
              <a:solidFill>
                <a:schemeClr val="tx1"/>
              </a:solidFill>
            </a:endParaRPr>
          </a:p>
          <a:p>
            <a:r>
              <a:rPr lang="en-GB" sz="2400" dirty="0"/>
              <a:t>Email WSCC with any queries at </a:t>
            </a:r>
            <a:r>
              <a:rPr lang="en-GB" sz="2400" dirty="0">
                <a:hlinkClick r:id="rId2"/>
              </a:rPr>
              <a:t>costofcare@westsussex.gov.uk</a:t>
            </a:r>
            <a:endParaRPr lang="en-GB" sz="2400" dirty="0"/>
          </a:p>
          <a:p>
            <a:pPr marL="0" lvl="0" indent="0">
              <a:buNone/>
            </a:pPr>
            <a:endParaRPr lang="en-GB" sz="2400" dirty="0">
              <a:solidFill>
                <a:schemeClr val="tx1"/>
              </a:solidFill>
            </a:endParaRPr>
          </a:p>
          <a:p>
            <a:pPr lvl="0"/>
            <a:r>
              <a:rPr lang="en-GB" sz="2400" dirty="0"/>
              <a:t>DHSC publication </a:t>
            </a:r>
            <a:r>
              <a:rPr lang="en-GB" sz="2400" dirty="0">
                <a:hlinkClick r:id="rId3"/>
              </a:rPr>
              <a:t>Market Sustainability and Fair Cost of Care Fund</a:t>
            </a:r>
            <a:r>
              <a:rPr lang="en-GB" sz="2400" dirty="0"/>
              <a:t> </a:t>
            </a:r>
          </a:p>
          <a:p>
            <a:pPr lvl="0"/>
            <a:endParaRPr lang="en-GB" sz="2400" dirty="0"/>
          </a:p>
          <a:p>
            <a:pPr lvl="0"/>
            <a:r>
              <a:rPr lang="en-GB" sz="2400" dirty="0"/>
              <a:t>Latest DHSC Guidance on the </a:t>
            </a:r>
            <a:r>
              <a:rPr lang="en-GB" sz="2400" dirty="0">
                <a:hlinkClick r:id="rId4"/>
              </a:rPr>
              <a:t>Market sustainability and fair cost of care fund 2022 to 2023</a:t>
            </a:r>
            <a:endParaRPr lang="en-GB" sz="2400" dirty="0"/>
          </a:p>
          <a:p>
            <a:pPr marL="0" indent="0">
              <a:buNone/>
            </a:pPr>
            <a:endParaRPr lang="en-GB" sz="1700" dirty="0"/>
          </a:p>
          <a:p>
            <a:endParaRPr lang="en-GB" sz="1700" dirty="0"/>
          </a:p>
        </p:txBody>
      </p:sp>
    </p:spTree>
    <p:extLst>
      <p:ext uri="{BB962C8B-B14F-4D97-AF65-F5344CB8AC3E}">
        <p14:creationId xmlns:p14="http://schemas.microsoft.com/office/powerpoint/2010/main" val="2258939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3CD45B-5E7E-22C8-16D4-B94C7B758150}"/>
              </a:ext>
            </a:extLst>
          </p:cNvPr>
          <p:cNvSpPr>
            <a:spLocks noGrp="1"/>
          </p:cNvSpPr>
          <p:nvPr>
            <p:ph type="title"/>
          </p:nvPr>
        </p:nvSpPr>
        <p:spPr>
          <a:xfrm>
            <a:off x="1166650" y="1332952"/>
            <a:ext cx="3926898" cy="3921176"/>
          </a:xfrm>
        </p:spPr>
        <p:txBody>
          <a:bodyPr anchor="ctr">
            <a:normAutofit fontScale="90000"/>
          </a:bodyPr>
          <a:lstStyle/>
          <a:p>
            <a:r>
              <a:rPr lang="en-GB" sz="5400" b="1" u="sng" dirty="0"/>
              <a:t>Valuable Sources of Help and Information 2</a:t>
            </a:r>
            <a:br>
              <a:rPr lang="en-GB" sz="5400" b="1" u="sng" dirty="0"/>
            </a:br>
            <a:br>
              <a:rPr lang="en-GB" sz="5400" b="1" u="sng" dirty="0"/>
            </a:br>
            <a:r>
              <a:rPr lang="en-GB" sz="5400" b="1" u="sng" dirty="0"/>
              <a:t>Residential and Nursing tool</a:t>
            </a:r>
            <a:br>
              <a:rPr lang="en-GB" sz="5400" b="1" u="sng" dirty="0"/>
            </a:br>
            <a:endParaRPr lang="en-GB" sz="5400" dirty="0"/>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Content Placeholder 2">
            <a:extLst>
              <a:ext uri="{FF2B5EF4-FFF2-40B4-BE49-F238E27FC236}">
                <a16:creationId xmlns:a16="http://schemas.microsoft.com/office/drawing/2014/main" id="{68666B1C-2CBE-75A3-2C29-06A4BF9BFA5A}"/>
              </a:ext>
            </a:extLst>
          </p:cNvPr>
          <p:cNvSpPr>
            <a:spLocks noGrp="1"/>
          </p:cNvSpPr>
          <p:nvPr>
            <p:ph idx="1"/>
          </p:nvPr>
        </p:nvSpPr>
        <p:spPr>
          <a:xfrm>
            <a:off x="6421120" y="306115"/>
            <a:ext cx="5399750" cy="6370258"/>
          </a:xfrm>
        </p:spPr>
        <p:txBody>
          <a:bodyPr anchor="ctr">
            <a:normAutofit/>
          </a:bodyPr>
          <a:lstStyle/>
          <a:p>
            <a:pPr marL="0" indent="0">
              <a:buNone/>
            </a:pPr>
            <a:endParaRPr lang="en-GB" sz="1800" b="1" dirty="0">
              <a:effectLst/>
              <a:ea typeface="Calibri" panose="020F0502020204030204" pitchFamily="34" charset="0"/>
            </a:endParaRPr>
          </a:p>
          <a:p>
            <a:pPr marL="0" indent="0">
              <a:buNone/>
            </a:pPr>
            <a:endParaRPr lang="en-GB" sz="1800" b="1" dirty="0">
              <a:ea typeface="Calibri" panose="020F0502020204030204" pitchFamily="34" charset="0"/>
            </a:endParaRPr>
          </a:p>
          <a:p>
            <a:pPr marL="0" indent="0">
              <a:buNone/>
            </a:pPr>
            <a:r>
              <a:rPr lang="en-GB" sz="1800" b="1" dirty="0">
                <a:effectLst/>
                <a:ea typeface="Calibri" panose="020F0502020204030204" pitchFamily="34" charset="0"/>
              </a:rPr>
              <a:t>How to </a:t>
            </a:r>
            <a:r>
              <a:rPr lang="en-GB" sz="1800" b="1" dirty="0">
                <a:ea typeface="Calibri" panose="020F0502020204030204" pitchFamily="34" charset="0"/>
              </a:rPr>
              <a:t>access the Residential and </a:t>
            </a:r>
            <a:r>
              <a:rPr lang="en-GB" sz="1800" b="1" dirty="0">
                <a:effectLst/>
                <a:ea typeface="Calibri" panose="020F0502020204030204" pitchFamily="34" charset="0"/>
              </a:rPr>
              <a:t>Nursing Tool</a:t>
            </a:r>
            <a:endParaRPr lang="en-GB" sz="1800" dirty="0">
              <a:effectLst/>
              <a:ea typeface="Calibri" panose="020F0502020204030204" pitchFamily="34" charset="0"/>
            </a:endParaRPr>
          </a:p>
          <a:p>
            <a:r>
              <a:rPr lang="en-GB" sz="1800" dirty="0">
                <a:effectLst/>
                <a:ea typeface="Calibri" panose="020F0502020204030204" pitchFamily="34" charset="0"/>
              </a:rPr>
              <a:t>Care providers need to register for this web-based tool via this link:  </a:t>
            </a:r>
            <a:r>
              <a:rPr lang="en-GB" sz="1800" u="sng" dirty="0">
                <a:solidFill>
                  <a:srgbClr val="0563C1"/>
                </a:solidFill>
                <a:effectLst/>
                <a:ea typeface="Calibri" panose="020F0502020204030204" pitchFamily="34" charset="0"/>
                <a:hlinkClick r:id="rId3"/>
              </a:rPr>
              <a:t>https://fcoc.carecubed.org/register</a:t>
            </a:r>
            <a:endParaRPr lang="en-GB" sz="1800" dirty="0">
              <a:effectLst/>
              <a:ea typeface="Calibri" panose="020F0502020204030204" pitchFamily="34" charset="0"/>
            </a:endParaRPr>
          </a:p>
          <a:p>
            <a:r>
              <a:rPr lang="en-GB" sz="1800" u="sng" dirty="0">
                <a:solidFill>
                  <a:srgbClr val="0563C1"/>
                </a:solidFill>
                <a:effectLst/>
                <a:ea typeface="Calibri" panose="020F0502020204030204" pitchFamily="34" charset="0"/>
                <a:hlinkClick r:id="rId4"/>
              </a:rPr>
              <a:t>‘How To’ video guide for registration and creating an account</a:t>
            </a:r>
            <a:r>
              <a:rPr lang="en-GB" sz="1800" dirty="0">
                <a:effectLst/>
                <a:ea typeface="Calibri" panose="020F0502020204030204" pitchFamily="34" charset="0"/>
              </a:rPr>
              <a:t> </a:t>
            </a:r>
          </a:p>
          <a:p>
            <a:r>
              <a:rPr lang="en-GB" sz="1800" u="sng" dirty="0">
                <a:solidFill>
                  <a:srgbClr val="0563C1"/>
                </a:solidFill>
                <a:hlinkClick r:id="rId5">
                  <a:extLst>
                    <a:ext uri="{A12FA001-AC4F-418D-AE19-62706E023703}">
                      <ahyp:hlinkClr xmlns:ahyp="http://schemas.microsoft.com/office/drawing/2018/hyperlinkcolor" val="tx"/>
                    </a:ext>
                  </a:extLst>
                </a:hlinkClick>
              </a:rPr>
              <a:t>An Overview of the Fair Cost of Care Tool for Care Providers - YouTube</a:t>
            </a:r>
            <a:endParaRPr lang="en-GB" sz="1800" u="sng" dirty="0">
              <a:solidFill>
                <a:srgbClr val="0563C1"/>
              </a:solidFill>
            </a:endParaRPr>
          </a:p>
          <a:p>
            <a:pPr marL="0" indent="0">
              <a:buNone/>
            </a:pPr>
            <a:endParaRPr lang="en-GB" sz="1800" b="1" dirty="0">
              <a:effectLst/>
              <a:ea typeface="Calibri" panose="020F0502020204030204" pitchFamily="34" charset="0"/>
            </a:endParaRPr>
          </a:p>
          <a:p>
            <a:pPr marL="0" indent="0">
              <a:buNone/>
            </a:pPr>
            <a:endParaRPr lang="en-GB" sz="1800" b="1" dirty="0">
              <a:ea typeface="Calibri" panose="020F0502020204030204" pitchFamily="34" charset="0"/>
            </a:endParaRPr>
          </a:p>
          <a:p>
            <a:pPr marL="0" indent="0">
              <a:buNone/>
            </a:pPr>
            <a:endParaRPr lang="en-GB" sz="1800" b="1" dirty="0">
              <a:effectLst/>
              <a:ea typeface="Calibri" panose="020F0502020204030204" pitchFamily="34" charset="0"/>
            </a:endParaRPr>
          </a:p>
          <a:p>
            <a:pPr marL="0" indent="0">
              <a:buNone/>
            </a:pPr>
            <a:r>
              <a:rPr lang="en-GB" sz="1800" b="1" dirty="0">
                <a:effectLst/>
                <a:ea typeface="Calibri" panose="020F0502020204030204" pitchFamily="34" charset="0"/>
              </a:rPr>
              <a:t>Support and guidance</a:t>
            </a:r>
            <a:endParaRPr lang="en-GB" sz="1800" dirty="0">
              <a:effectLst/>
              <a:ea typeface="Calibri" panose="020F0502020204030204" pitchFamily="34" charset="0"/>
            </a:endParaRPr>
          </a:p>
          <a:p>
            <a:r>
              <a:rPr lang="en-GB" sz="1800" dirty="0">
                <a:effectLst/>
                <a:ea typeface="Calibri" panose="020F0502020204030204" pitchFamily="34" charset="0"/>
              </a:rPr>
              <a:t>The provider’s awareness pack is available by </a:t>
            </a:r>
            <a:r>
              <a:rPr lang="en-GB" sz="1800" u="sng" dirty="0">
                <a:solidFill>
                  <a:srgbClr val="0563C1"/>
                </a:solidFill>
                <a:effectLst/>
                <a:ea typeface="Calibri" panose="020F0502020204030204" pitchFamily="34" charset="0"/>
                <a:hlinkClick r:id="rId6" tooltip="https://iese.org.uk/cost-of-care-tool-awareness-pack-care-providers"/>
              </a:rPr>
              <a:t>clicking here</a:t>
            </a:r>
            <a:endParaRPr lang="en-GB" sz="1800" u="sng" dirty="0">
              <a:solidFill>
                <a:srgbClr val="0563C1"/>
              </a:solidFill>
              <a:effectLst/>
              <a:ea typeface="Calibri" panose="020F0502020204030204" pitchFamily="34" charset="0"/>
            </a:endParaRPr>
          </a:p>
          <a:p>
            <a:pPr marL="0" indent="0" fontAlgn="base">
              <a:buNone/>
            </a:pPr>
            <a:endParaRPr lang="en-GB" sz="1800" dirty="0">
              <a:effectLst/>
              <a:ea typeface="Calibri" panose="020F0502020204030204" pitchFamily="34" charset="0"/>
            </a:endParaRPr>
          </a:p>
          <a:p>
            <a:pPr marL="0" lvl="0" indent="0" fontAlgn="base">
              <a:buSzPts val="1000"/>
              <a:buNone/>
              <a:tabLst>
                <a:tab pos="457200" algn="l"/>
              </a:tabLst>
            </a:pPr>
            <a:endParaRPr lang="en-GB" sz="1800" dirty="0">
              <a:solidFill>
                <a:srgbClr val="002451"/>
              </a:solidFill>
              <a:effectLst/>
              <a:ea typeface="Calibri" panose="020F0502020204030204" pitchFamily="34" charset="0"/>
            </a:endParaRPr>
          </a:p>
          <a:p>
            <a:pPr marL="0" indent="0">
              <a:buNone/>
            </a:pPr>
            <a:endParaRPr lang="en-GB" sz="2000" dirty="0"/>
          </a:p>
        </p:txBody>
      </p:sp>
    </p:spTree>
    <p:extLst>
      <p:ext uri="{BB962C8B-B14F-4D97-AF65-F5344CB8AC3E}">
        <p14:creationId xmlns:p14="http://schemas.microsoft.com/office/powerpoint/2010/main" val="1325470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6562D50-DF61-47B0-A4C3-B79FAA06EB18}"/>
              </a:ext>
            </a:extLst>
          </p:cNvPr>
          <p:cNvSpPr>
            <a:spLocks noGrp="1"/>
          </p:cNvSpPr>
          <p:nvPr>
            <p:ph idx="1"/>
          </p:nvPr>
        </p:nvSpPr>
        <p:spPr>
          <a:xfrm>
            <a:off x="4447308" y="591344"/>
            <a:ext cx="6906491" cy="5585619"/>
          </a:xfrm>
        </p:spPr>
        <p:txBody>
          <a:bodyPr anchor="ctr">
            <a:normAutofit/>
          </a:bodyPr>
          <a:lstStyle/>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2"/>
              </a:rPr>
              <a:t>marketsreform@dhsc.gov.uk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r>
              <a:rPr lang="en-GB" sz="1300">
                <a:effectLst/>
                <a:latin typeface="Arial" panose="020B0604020202020204" pitchFamily="34" charset="0"/>
                <a:ea typeface="Calibri" panose="020F0502020204030204" pitchFamily="34" charset="0"/>
                <a:cs typeface="Arial" panose="020B0604020202020204" pitchFamily="34" charset="0"/>
              </a:rPr>
              <a:t>Managed by Department of Health and Social Care (DHSC)</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This is the most appropriate helpdesk for any questions or clarification about the DHSC Guidance, funding conditions or wider charging reform.</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3"/>
              </a:rPr>
              <a:t>MarketsandCommissioning@local.gov.uk</a:t>
            </a:r>
            <a:r>
              <a:rPr lang="en-GB" sz="1300" kern="1200">
                <a:effectLst/>
                <a:latin typeface="Arial" panose="020B0604020202020204" pitchFamily="34" charset="0"/>
                <a:ea typeface="Times New Roman" panose="02020603050405020304" pitchFamily="18" charset="0"/>
                <a:cs typeface="Arial" panose="020B0604020202020204" pitchFamily="34" charset="0"/>
              </a:rPr>
              <a:t>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CHIP and is likely to be of most benefit to local authority colleagues delivering cost of care exercises and seeking guidance, clarification and support.</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4"/>
              </a:rPr>
              <a:t>FCC@CareProviderAlliance.org.uk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Care Provider Alliance and is likely to be of most benefit to provider colleagues participating in cost of care exercises and seeking guidance, clarification and support. </a:t>
            </a:r>
            <a:r>
              <a:rPr lang="en-GB" sz="1300" kern="1200">
                <a:effectLst/>
                <a:latin typeface="Arial" panose="020B0604020202020204" pitchFamily="34" charset="0"/>
                <a:ea typeface="Times New Roman" panose="02020603050405020304" pitchFamily="18" charset="0"/>
                <a:cs typeface="Arial" panose="020B0604020202020204" pitchFamily="34" charset="0"/>
              </a:rPr>
              <a:t>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5"/>
              </a:rPr>
              <a:t>CareCubed@iese.org.uk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iESE, who have developed the Care Home Cost of Care Tool. This should be used for technical questions about the Tool and to provide feedback and suggestions.</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6"/>
              </a:rPr>
              <a:t>support@CostOfCareToolkit.co.uk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ARCC-HR Ltd, who have developed the Domiciliary Care Cost of Care Tool. This should be used for technical questions about the Tool and to provide feedback and suggestions.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1663688B-1BA1-4E30-8F50-6E2D725ADEB6}"/>
              </a:ext>
            </a:extLst>
          </p:cNvPr>
          <p:cNvSpPr txBox="1"/>
          <p:nvPr/>
        </p:nvSpPr>
        <p:spPr>
          <a:xfrm>
            <a:off x="169682" y="1750979"/>
            <a:ext cx="2836165" cy="1754326"/>
          </a:xfrm>
          <a:prstGeom prst="rect">
            <a:avLst/>
          </a:prstGeom>
          <a:noFill/>
        </p:spPr>
        <p:txBody>
          <a:bodyPr wrap="square" rtlCol="0">
            <a:spAutoFit/>
          </a:bodyPr>
          <a:lstStyle/>
          <a:p>
            <a:r>
              <a:rPr lang="en-GB" sz="5400" dirty="0">
                <a:solidFill>
                  <a:schemeClr val="bg1"/>
                </a:solidFill>
              </a:rPr>
              <a:t>Helpdesk Emails</a:t>
            </a:r>
          </a:p>
        </p:txBody>
      </p:sp>
    </p:spTree>
    <p:extLst>
      <p:ext uri="{BB962C8B-B14F-4D97-AF65-F5344CB8AC3E}">
        <p14:creationId xmlns:p14="http://schemas.microsoft.com/office/powerpoint/2010/main" val="3391493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84C7B-B01C-40CA-B357-535DAA4E22EF}"/>
              </a:ext>
            </a:extLst>
          </p:cNvPr>
          <p:cNvSpPr>
            <a:spLocks noGrp="1"/>
          </p:cNvSpPr>
          <p:nvPr>
            <p:ph type="title"/>
          </p:nvPr>
        </p:nvSpPr>
        <p:spPr>
          <a:xfrm>
            <a:off x="427817" y="773688"/>
            <a:ext cx="11042715" cy="673100"/>
          </a:xfrm>
        </p:spPr>
        <p:txBody>
          <a:bodyPr>
            <a:normAutofit fontScale="90000"/>
          </a:bodyPr>
          <a:lstStyle/>
          <a:p>
            <a:r>
              <a:rPr lang="en-GB" b="1" dirty="0"/>
              <a:t>For your calendar</a:t>
            </a:r>
            <a:r>
              <a:rPr lang="en-GB" dirty="0"/>
              <a:t>: </a:t>
            </a:r>
            <a:br>
              <a:rPr lang="en-GB" dirty="0"/>
            </a:br>
            <a:r>
              <a:rPr lang="en-GB" dirty="0"/>
              <a:t>West Sussex Events, guidance and support</a:t>
            </a:r>
          </a:p>
        </p:txBody>
      </p:sp>
      <p:graphicFrame>
        <p:nvGraphicFramePr>
          <p:cNvPr id="4" name="Table 4">
            <a:extLst>
              <a:ext uri="{FF2B5EF4-FFF2-40B4-BE49-F238E27FC236}">
                <a16:creationId xmlns:a16="http://schemas.microsoft.com/office/drawing/2014/main" id="{91B7DDE1-F7A4-46B4-BC64-E5E06DC32759}"/>
              </a:ext>
            </a:extLst>
          </p:cNvPr>
          <p:cNvGraphicFramePr>
            <a:graphicFrameLocks noGrp="1"/>
          </p:cNvGraphicFramePr>
          <p:nvPr>
            <p:ph idx="1"/>
            <p:extLst>
              <p:ext uri="{D42A27DB-BD31-4B8C-83A1-F6EECF244321}">
                <p14:modId xmlns:p14="http://schemas.microsoft.com/office/powerpoint/2010/main" val="2288918016"/>
              </p:ext>
            </p:extLst>
          </p:nvPr>
        </p:nvGraphicFramePr>
        <p:xfrm>
          <a:off x="850425" y="2886672"/>
          <a:ext cx="9964034" cy="1735271"/>
        </p:xfrm>
        <a:graphic>
          <a:graphicData uri="http://schemas.openxmlformats.org/drawingml/2006/table">
            <a:tbl>
              <a:tblPr firstRow="1" bandRow="1">
                <a:tableStyleId>{5C22544A-7EE6-4342-B048-85BDC9FD1C3A}</a:tableStyleId>
              </a:tblPr>
              <a:tblGrid>
                <a:gridCol w="9964034">
                  <a:extLst>
                    <a:ext uri="{9D8B030D-6E8A-4147-A177-3AD203B41FA5}">
                      <a16:colId xmlns:a16="http://schemas.microsoft.com/office/drawing/2014/main" val="3829717456"/>
                    </a:ext>
                  </a:extLst>
                </a:gridCol>
              </a:tblGrid>
              <a:tr h="1735271">
                <a:tc>
                  <a:txBody>
                    <a:bodyPr/>
                    <a:lstStyle/>
                    <a:p>
                      <a:r>
                        <a:rPr lang="en-GB" sz="2400" b="1" dirty="0">
                          <a:solidFill>
                            <a:schemeClr val="tx1"/>
                          </a:solidFill>
                        </a:rPr>
                        <a:t>WSPiC Managers Forum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kern="1200" dirty="0">
                          <a:solidFill>
                            <a:schemeClr val="tx1"/>
                          </a:solidFill>
                          <a:latin typeface="+mn-lt"/>
                          <a:ea typeface="+mn-ea"/>
                          <a:cs typeface="+mn-cs"/>
                        </a:rPr>
                        <a:t>14th July 09:30-12:30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kern="1200" dirty="0">
                          <a:solidFill>
                            <a:schemeClr val="tx1"/>
                          </a:solidFill>
                          <a:latin typeface="+mn-lt"/>
                          <a:ea typeface="+mn-ea"/>
                          <a:cs typeface="+mn-cs"/>
                        </a:rPr>
                        <a:t>Field Place, Worthing </a:t>
                      </a:r>
                      <a:r>
                        <a:rPr lang="en-GB" sz="1800" u="sng" kern="1200" dirty="0">
                          <a:solidFill>
                            <a:schemeClr val="dk1"/>
                          </a:solidFill>
                          <a:effectLst/>
                          <a:latin typeface="+mn-lt"/>
                          <a:ea typeface="+mn-ea"/>
                          <a:cs typeface="+mn-cs"/>
                          <a:hlinkClick r:id="rId2"/>
                        </a:rPr>
                        <a:t>https://goo.gl/maps/8UV729nfTrrYMusk8</a:t>
                      </a:r>
                      <a:endParaRPr lang="en-GB" sz="2400" u="sng" kern="1200" dirty="0">
                        <a:solidFill>
                          <a:schemeClr val="dk1"/>
                        </a:solidFill>
                        <a:effectLst/>
                        <a:latin typeface="+mn-lt"/>
                        <a:ea typeface="+mn-ea"/>
                        <a:cs typeface="+mn-cs"/>
                      </a:endParaRPr>
                    </a:p>
                    <a:p>
                      <a:endParaRPr lang="en-GB" sz="18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626502894"/>
                  </a:ext>
                </a:extLst>
              </a:tr>
            </a:tbl>
          </a:graphicData>
        </a:graphic>
      </p:graphicFrame>
    </p:spTree>
    <p:extLst>
      <p:ext uri="{BB962C8B-B14F-4D97-AF65-F5344CB8AC3E}">
        <p14:creationId xmlns:p14="http://schemas.microsoft.com/office/powerpoint/2010/main" val="135069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5">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847716-DF0A-A0B8-DDF6-23B8D9E74AEF}"/>
              </a:ext>
            </a:extLst>
          </p:cNvPr>
          <p:cNvSpPr>
            <a:spLocks noGrp="1"/>
          </p:cNvSpPr>
          <p:nvPr>
            <p:ph type="title"/>
          </p:nvPr>
        </p:nvSpPr>
        <p:spPr>
          <a:xfrm>
            <a:off x="479394" y="1070800"/>
            <a:ext cx="3939688" cy="5583126"/>
          </a:xfrm>
        </p:spPr>
        <p:txBody>
          <a:bodyPr>
            <a:normAutofit/>
          </a:bodyPr>
          <a:lstStyle/>
          <a:p>
            <a:pPr algn="r"/>
            <a:r>
              <a:rPr lang="en-GB" sz="8000" dirty="0"/>
              <a:t>What is the Cost of Care exercise? </a:t>
            </a:r>
            <a:br>
              <a:rPr lang="en-GB" sz="8000" dirty="0"/>
            </a:br>
            <a:endParaRPr lang="en-GB" sz="8000" dirty="0"/>
          </a:p>
        </p:txBody>
      </p:sp>
      <p:cxnSp>
        <p:nvCxnSpPr>
          <p:cNvPr id="28" name="Straight Connector 27">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21" name="Content Placeholder 2">
            <a:extLst>
              <a:ext uri="{FF2B5EF4-FFF2-40B4-BE49-F238E27FC236}">
                <a16:creationId xmlns:a16="http://schemas.microsoft.com/office/drawing/2014/main" id="{3A3B7775-5F8F-805C-50C2-91B1729D498B}"/>
              </a:ext>
            </a:extLst>
          </p:cNvPr>
          <p:cNvGraphicFramePr>
            <a:graphicFrameLocks noGrp="1"/>
          </p:cNvGraphicFramePr>
          <p:nvPr>
            <p:ph idx="1"/>
          </p:nvPr>
        </p:nvGraphicFramePr>
        <p:xfrm>
          <a:off x="5108535" y="197963"/>
          <a:ext cx="6674967" cy="6462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085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29">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Freeform: Shape 31">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39" name="Freeform: Shape 33">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0B16A6-2FDB-8B79-13B7-D4333394B2CE}"/>
              </a:ext>
            </a:extLst>
          </p:cNvPr>
          <p:cNvSpPr>
            <a:spLocks noGrp="1"/>
          </p:cNvSpPr>
          <p:nvPr>
            <p:ph type="title"/>
          </p:nvPr>
        </p:nvSpPr>
        <p:spPr>
          <a:xfrm>
            <a:off x="74809" y="75414"/>
            <a:ext cx="3984257" cy="5033913"/>
          </a:xfrm>
          <a:prstGeom prst="ellipse">
            <a:avLst/>
          </a:prstGeom>
          <a:solidFill>
            <a:schemeClr val="accent6">
              <a:lumMod val="60000"/>
              <a:lumOff val="40000"/>
            </a:schemeClr>
          </a:solidFill>
        </p:spPr>
        <p:txBody>
          <a:bodyPr vert="horz" lIns="91440" tIns="45720" rIns="91440" bIns="45720" rtlCol="0" anchor="b">
            <a:normAutofit fontScale="90000"/>
          </a:bodyPr>
          <a:lstStyle/>
          <a:p>
            <a:pPr algn="ctr"/>
            <a:br>
              <a:rPr lang="en-US" sz="2100" kern="1200" dirty="0">
                <a:solidFill>
                  <a:schemeClr val="tx1"/>
                </a:solidFill>
                <a:latin typeface="+mj-lt"/>
                <a:ea typeface="+mj-ea"/>
                <a:cs typeface="+mj-cs"/>
              </a:rPr>
            </a:br>
            <a:br>
              <a:rPr lang="en-US" sz="4000" kern="1200" dirty="0">
                <a:solidFill>
                  <a:schemeClr val="tx1"/>
                </a:solidFill>
                <a:latin typeface="+mj-lt"/>
                <a:ea typeface="+mj-ea"/>
                <a:cs typeface="+mj-cs"/>
              </a:rPr>
            </a:br>
            <a:r>
              <a:rPr lang="en-US" sz="4000" b="1" dirty="0"/>
              <a:t>What is the West Sussex Market Sustainability Plan?</a:t>
            </a:r>
            <a:br>
              <a:rPr lang="en-US" sz="4000" b="1" dirty="0"/>
            </a:br>
            <a:br>
              <a:rPr lang="en-US" sz="4000" kern="1200" dirty="0">
                <a:solidFill>
                  <a:schemeClr val="tx1"/>
                </a:solidFill>
                <a:latin typeface="+mj-lt"/>
                <a:ea typeface="+mj-ea"/>
                <a:cs typeface="+mj-cs"/>
              </a:rPr>
            </a:br>
            <a:br>
              <a:rPr lang="en-US" sz="2100" kern="1200" dirty="0">
                <a:solidFill>
                  <a:schemeClr val="tx1"/>
                </a:solidFill>
                <a:latin typeface="+mj-lt"/>
                <a:ea typeface="+mj-ea"/>
                <a:cs typeface="+mj-cs"/>
              </a:rPr>
            </a:br>
            <a:endParaRPr lang="en-US" sz="2100" kern="1200" dirty="0">
              <a:solidFill>
                <a:schemeClr val="tx1"/>
              </a:solidFill>
              <a:latin typeface="+mj-lt"/>
              <a:ea typeface="+mj-ea"/>
              <a:cs typeface="+mj-cs"/>
            </a:endParaRPr>
          </a:p>
        </p:txBody>
      </p:sp>
      <p:graphicFrame>
        <p:nvGraphicFramePr>
          <p:cNvPr id="5" name="Content Placeholder 2">
            <a:extLst>
              <a:ext uri="{FF2B5EF4-FFF2-40B4-BE49-F238E27FC236}">
                <a16:creationId xmlns:a16="http://schemas.microsoft.com/office/drawing/2014/main" id="{EEB6BF3D-A5E4-2165-062E-31F0DF637A28}"/>
              </a:ext>
            </a:extLst>
          </p:cNvPr>
          <p:cNvGraphicFramePr>
            <a:graphicFrameLocks noGrp="1"/>
          </p:cNvGraphicFramePr>
          <p:nvPr>
            <p:ph idx="1"/>
          </p:nvPr>
        </p:nvGraphicFramePr>
        <p:xfrm>
          <a:off x="4648018" y="640822"/>
          <a:ext cx="722945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4994E57-E5F9-4D02-85DB-BE2F3BEC40FF}"/>
              </a:ext>
            </a:extLst>
          </p:cNvPr>
          <p:cNvSpPr txBox="1"/>
          <p:nvPr/>
        </p:nvSpPr>
        <p:spPr>
          <a:xfrm>
            <a:off x="4595966" y="260895"/>
            <a:ext cx="5957740"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prstClr val="black"/>
                </a:solidFill>
                <a:effectLst/>
                <a:uLnTx/>
                <a:uFillTx/>
                <a:latin typeface="Calibri Light" panose="020F0302020204030204"/>
                <a:ea typeface="+mn-ea"/>
                <a:cs typeface="+mn-cs"/>
              </a:rPr>
              <a:t>3 questions </a:t>
            </a:r>
            <a:r>
              <a:rPr kumimoji="0" lang="en-US" sz="3200" b="1" i="0" u="none" strike="noStrike" kern="1200" cap="none" spc="0" normalizeH="0" baseline="0" noProof="0" dirty="0">
                <a:ln>
                  <a:noFill/>
                </a:ln>
                <a:solidFill>
                  <a:prstClr val="black"/>
                </a:solidFill>
                <a:effectLst/>
                <a:uLnTx/>
                <a:uFillTx/>
                <a:latin typeface="Calibri Light" panose="020F0302020204030204"/>
                <a:ea typeface="+mn-ea"/>
                <a:cs typeface="+mn-cs"/>
              </a:rPr>
              <a:t>our Market Sustainability Plan needs to answer</a:t>
            </a:r>
            <a:br>
              <a:rPr kumimoji="0" lang="en-US" sz="2400" b="1" i="0" u="none" strike="noStrike" kern="1200" cap="none" spc="0" normalizeH="0" baseline="0" noProof="0" dirty="0">
                <a:ln>
                  <a:noFill/>
                </a:ln>
                <a:solidFill>
                  <a:prstClr val="black"/>
                </a:solidFill>
                <a:effectLst/>
                <a:uLnTx/>
                <a:uFillTx/>
                <a:latin typeface="Calibri Light" panose="020F0302020204030204"/>
                <a:ea typeface="+mn-ea"/>
                <a:cs typeface="+mn-cs"/>
              </a:rPr>
            </a:b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4C125F7-9350-4D43-A83B-D6EE1302A911}"/>
              </a:ext>
            </a:extLst>
          </p:cNvPr>
          <p:cNvSpPr txBox="1"/>
          <p:nvPr/>
        </p:nvSpPr>
        <p:spPr>
          <a:xfrm>
            <a:off x="4373593" y="1754271"/>
            <a:ext cx="2798163" cy="2062103"/>
          </a:xfrm>
          <a:prstGeom prst="rect">
            <a:avLst/>
          </a:prstGeom>
          <a:solidFill>
            <a:schemeClr val="accent6">
              <a:lumMod val="60000"/>
              <a:lumOff val="40000"/>
            </a:schemeClr>
          </a:solidFill>
        </p:spPr>
        <p:txBody>
          <a:bodyPr wrap="square" rtlCol="0">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1. What are the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key issues </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that need to be tackled?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TextBox 7">
            <a:extLst>
              <a:ext uri="{FF2B5EF4-FFF2-40B4-BE49-F238E27FC236}">
                <a16:creationId xmlns:a16="http://schemas.microsoft.com/office/drawing/2014/main" id="{B4A7BA10-3082-4C47-A602-21842602ED52}"/>
              </a:ext>
            </a:extLst>
          </p:cNvPr>
          <p:cNvSpPr txBox="1"/>
          <p:nvPr/>
        </p:nvSpPr>
        <p:spPr>
          <a:xfrm>
            <a:off x="7250070" y="1735637"/>
            <a:ext cx="2798163" cy="2185214"/>
          </a:xfrm>
          <a:prstGeom prst="rect">
            <a:avLst/>
          </a:prstGeom>
          <a:solidFill>
            <a:schemeClr val="accent6">
              <a:lumMod val="60000"/>
              <a:lumOff val="40000"/>
            </a:schemeClr>
          </a:solidFill>
        </p:spPr>
        <p:txBody>
          <a:bodyPr wrap="square" rtlCol="0">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2. What changes are needed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to sustain the business of caring in West Sussex?</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769176EB-CB29-4072-B766-704C9106DB7D}"/>
              </a:ext>
            </a:extLst>
          </p:cNvPr>
          <p:cNvSpPr txBox="1"/>
          <p:nvPr/>
        </p:nvSpPr>
        <p:spPr>
          <a:xfrm>
            <a:off x="10087390" y="1739204"/>
            <a:ext cx="2006295" cy="2062103"/>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3. What </a:t>
            </a: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action</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 do we need to take?</a:t>
            </a:r>
          </a:p>
        </p:txBody>
      </p:sp>
      <p:sp>
        <p:nvSpPr>
          <p:cNvPr id="10" name="TextBox 9">
            <a:extLst>
              <a:ext uri="{FF2B5EF4-FFF2-40B4-BE49-F238E27FC236}">
                <a16:creationId xmlns:a16="http://schemas.microsoft.com/office/drawing/2014/main" id="{BDBD1B73-2CFD-4973-B16E-66FDC79EB143}"/>
              </a:ext>
            </a:extLst>
          </p:cNvPr>
          <p:cNvSpPr txBox="1"/>
          <p:nvPr/>
        </p:nvSpPr>
        <p:spPr>
          <a:xfrm>
            <a:off x="4682317" y="4322279"/>
            <a:ext cx="4546524" cy="2476832"/>
          </a:xfrm>
          <a:prstGeom prst="rect">
            <a:avLst/>
          </a:prstGeom>
          <a:solidFill>
            <a:schemeClr val="accent6">
              <a:lumMod val="60000"/>
              <a:lumOff val="40000"/>
            </a:schemeClr>
          </a:solidFill>
        </p:spPr>
        <p:txBody>
          <a:bodyPr wrap="square" rtlCol="0">
            <a:spAutoFit/>
          </a:bodyPr>
          <a:lstStyle/>
          <a:p>
            <a:pPr marL="0" marR="0" lvl="0" indent="0" algn="l" defTabSz="666750" rtl="0" eaLnBrk="1" fontAlgn="auto" latinLnBrk="0" hangingPunct="1">
              <a:lnSpc>
                <a:spcPct val="90000"/>
              </a:lnSpc>
              <a:spcBef>
                <a:spcPct val="0"/>
              </a:spcBef>
              <a:spcAft>
                <a:spcPct val="1500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Recruitment and retention?</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Sharing information about customer needs and complexity?</a:t>
            </a: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Data on county demographics?</a:t>
            </a: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Commissioning with the council?</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Planning the direction the market needs to take e.g. stronger focus on supporting people at home, greater focus on complex needs/dementia within residential?</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CFB7A2E1-59F6-4FD6-B0FC-12D9E50E95A3}"/>
              </a:ext>
            </a:extLst>
          </p:cNvPr>
          <p:cNvSpPr txBox="1"/>
          <p:nvPr/>
        </p:nvSpPr>
        <p:spPr>
          <a:xfrm rot="642344">
            <a:off x="491098" y="3738523"/>
            <a:ext cx="3016577" cy="1384995"/>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Co-designed</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by providers and WSCC</a:t>
            </a:r>
          </a:p>
        </p:txBody>
      </p:sp>
      <p:cxnSp>
        <p:nvCxnSpPr>
          <p:cNvPr id="15" name="Connector: Elbow 14">
            <a:extLst>
              <a:ext uri="{FF2B5EF4-FFF2-40B4-BE49-F238E27FC236}">
                <a16:creationId xmlns:a16="http://schemas.microsoft.com/office/drawing/2014/main" id="{E2584BBE-8A82-43D8-8DC8-A839A8E67CE2}"/>
              </a:ext>
            </a:extLst>
          </p:cNvPr>
          <p:cNvCxnSpPr/>
          <p:nvPr/>
        </p:nvCxnSpPr>
        <p:spPr>
          <a:xfrm rot="16200000" flipH="1">
            <a:off x="4712488" y="3950745"/>
            <a:ext cx="723130" cy="4196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7B11DED-CF3D-453D-B721-26BB37453521}"/>
              </a:ext>
            </a:extLst>
          </p:cNvPr>
          <p:cNvSpPr txBox="1"/>
          <p:nvPr/>
        </p:nvSpPr>
        <p:spPr>
          <a:xfrm>
            <a:off x="9940468" y="5391653"/>
            <a:ext cx="1989056" cy="923330"/>
          </a:xfrm>
          <a:prstGeom prst="rect">
            <a:avLst/>
          </a:prstGeom>
          <a:solidFill>
            <a:srgbClr val="FF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Look out for more announcements in July …..</a:t>
            </a:r>
          </a:p>
        </p:txBody>
      </p:sp>
    </p:spTree>
    <p:extLst>
      <p:ext uri="{BB962C8B-B14F-4D97-AF65-F5344CB8AC3E}">
        <p14:creationId xmlns:p14="http://schemas.microsoft.com/office/powerpoint/2010/main" val="1724728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5DA4B68-31FE-4CD9-B5A5-115E7381CC59}"/>
              </a:ext>
            </a:extLst>
          </p:cNvPr>
          <p:cNvSpPr>
            <a:spLocks noGrp="1"/>
          </p:cNvSpPr>
          <p:nvPr>
            <p:ph type="title"/>
          </p:nvPr>
        </p:nvSpPr>
        <p:spPr>
          <a:xfrm>
            <a:off x="1153618" y="1239927"/>
            <a:ext cx="4008586" cy="4680583"/>
          </a:xfrm>
        </p:spPr>
        <p:txBody>
          <a:bodyPr anchor="ctr">
            <a:normAutofit/>
          </a:bodyPr>
          <a:lstStyle/>
          <a:p>
            <a:r>
              <a:rPr lang="en-GB" sz="5200"/>
              <a:t>When do we need to complete the cost of care tool?</a:t>
            </a:r>
          </a:p>
        </p:txBody>
      </p:sp>
      <p:sp>
        <p:nvSpPr>
          <p:cNvPr id="3" name="Content Placeholder 2">
            <a:extLst>
              <a:ext uri="{FF2B5EF4-FFF2-40B4-BE49-F238E27FC236}">
                <a16:creationId xmlns:a16="http://schemas.microsoft.com/office/drawing/2014/main" id="{A74C8774-46D2-42A8-AC4C-3923E2EED314}"/>
              </a:ext>
            </a:extLst>
          </p:cNvPr>
          <p:cNvSpPr>
            <a:spLocks noGrp="1"/>
          </p:cNvSpPr>
          <p:nvPr>
            <p:ph idx="1"/>
          </p:nvPr>
        </p:nvSpPr>
        <p:spPr>
          <a:xfrm>
            <a:off x="6096000" y="1239927"/>
            <a:ext cx="5167747" cy="4680583"/>
          </a:xfrm>
        </p:spPr>
        <p:txBody>
          <a:bodyPr anchor="ctr">
            <a:normAutofit/>
          </a:bodyPr>
          <a:lstStyle/>
          <a:p>
            <a:r>
              <a:rPr lang="en-GB" sz="1900" b="1" dirty="0"/>
              <a:t>WSCC has officially launched the tool on 4th July.</a:t>
            </a:r>
          </a:p>
          <a:p>
            <a:endParaRPr lang="en-GB" sz="1900" dirty="0"/>
          </a:p>
          <a:p>
            <a:r>
              <a:rPr lang="en-GB" sz="1900" dirty="0"/>
              <a:t>It’s available now and should be completed by </a:t>
            </a:r>
            <a:r>
              <a:rPr lang="en-GB" sz="1900" b="1" dirty="0"/>
              <a:t>3pm Monday 1</a:t>
            </a:r>
            <a:r>
              <a:rPr lang="en-GB" sz="1900" b="1" baseline="30000" dirty="0"/>
              <a:t>st</a:t>
            </a:r>
            <a:r>
              <a:rPr lang="en-GB" sz="1900" b="1" dirty="0"/>
              <a:t> August 2022</a:t>
            </a:r>
          </a:p>
          <a:p>
            <a:pPr marL="0" indent="0">
              <a:buNone/>
            </a:pPr>
            <a:endParaRPr lang="en-GB" sz="1900" dirty="0"/>
          </a:p>
          <a:p>
            <a:r>
              <a:rPr lang="en-GB" sz="1900" dirty="0"/>
              <a:t>Please send us your response </a:t>
            </a:r>
            <a:r>
              <a:rPr lang="en-GB" sz="1900" b="1" dirty="0"/>
              <a:t>as early as possible before the closing date </a:t>
            </a:r>
            <a:r>
              <a:rPr lang="en-GB" sz="1900" dirty="0"/>
              <a:t>so that we can review it with you in the event of any queries.</a:t>
            </a:r>
          </a:p>
          <a:p>
            <a:pPr marL="0" indent="0">
              <a:buNone/>
            </a:pPr>
            <a:endParaRPr lang="en-GB" sz="1900" dirty="0"/>
          </a:p>
          <a:p>
            <a:r>
              <a:rPr lang="en-GB" sz="1900" dirty="0"/>
              <a:t>Don’t forget to ask for guidance on issues you’re facing when you start to complete the tool contact us on </a:t>
            </a:r>
            <a:r>
              <a:rPr lang="en-GB" sz="1900" dirty="0">
                <a:hlinkClick r:id="rId2"/>
              </a:rPr>
              <a:t>costofcare@westsussex.gov.uk</a:t>
            </a:r>
            <a:endParaRPr lang="en-GB" sz="1900" dirty="0"/>
          </a:p>
          <a:p>
            <a:endParaRPr lang="en-GB" sz="1900" dirty="0"/>
          </a:p>
        </p:txBody>
      </p:sp>
    </p:spTree>
    <p:extLst>
      <p:ext uri="{BB962C8B-B14F-4D97-AF65-F5344CB8AC3E}">
        <p14:creationId xmlns:p14="http://schemas.microsoft.com/office/powerpoint/2010/main" val="19086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2BE7A5-DD33-4DF8-9BDD-04A3E165A234}"/>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rPr>
              <a:t>How can I get hold of the cost tool?</a:t>
            </a:r>
          </a:p>
        </p:txBody>
      </p:sp>
      <p:sp>
        <p:nvSpPr>
          <p:cNvPr id="3" name="Content Placeholder 2">
            <a:extLst>
              <a:ext uri="{FF2B5EF4-FFF2-40B4-BE49-F238E27FC236}">
                <a16:creationId xmlns:a16="http://schemas.microsoft.com/office/drawing/2014/main" id="{AFC4FF94-E03D-45D3-9EB6-1F9AE2AAA7E7}"/>
              </a:ext>
            </a:extLst>
          </p:cNvPr>
          <p:cNvSpPr>
            <a:spLocks noGrp="1"/>
          </p:cNvSpPr>
          <p:nvPr>
            <p:ph idx="1"/>
          </p:nvPr>
        </p:nvSpPr>
        <p:spPr>
          <a:xfrm>
            <a:off x="4810259" y="649480"/>
            <a:ext cx="6555347" cy="5546047"/>
          </a:xfrm>
        </p:spPr>
        <p:txBody>
          <a:bodyPr anchor="ctr">
            <a:normAutofit/>
          </a:bodyPr>
          <a:lstStyle/>
          <a:p>
            <a:pPr marL="0" indent="0">
              <a:buNone/>
            </a:pPr>
            <a:endParaRPr lang="en-GB" sz="2000" b="1" dirty="0">
              <a:effectLst/>
              <a:ea typeface="Calibri" panose="020F0502020204030204" pitchFamily="34" charset="0"/>
            </a:endParaRPr>
          </a:p>
          <a:p>
            <a:pPr marL="0" indent="0">
              <a:buNone/>
            </a:pPr>
            <a:r>
              <a:rPr lang="en-GB" sz="2000" b="1" dirty="0">
                <a:ea typeface="Calibri" panose="020F0502020204030204" pitchFamily="34" charset="0"/>
              </a:rPr>
              <a:t>Residential and </a:t>
            </a:r>
            <a:r>
              <a:rPr lang="en-GB" sz="2000" b="1" dirty="0">
                <a:effectLst/>
                <a:ea typeface="Calibri" panose="020F0502020204030204" pitchFamily="34" charset="0"/>
              </a:rPr>
              <a:t>Nursing Tool – Web based tool</a:t>
            </a:r>
            <a:endParaRPr lang="en-GB" sz="2000" dirty="0">
              <a:effectLst/>
              <a:ea typeface="Calibri" panose="020F0502020204030204" pitchFamily="34" charset="0"/>
            </a:endParaRPr>
          </a:p>
          <a:p>
            <a:pPr marL="0" indent="0">
              <a:buNone/>
            </a:pPr>
            <a:r>
              <a:rPr lang="en-GB" sz="2000" dirty="0">
                <a:effectLst/>
                <a:ea typeface="Calibri" panose="020F0502020204030204" pitchFamily="34" charset="0"/>
              </a:rPr>
              <a:t>Care providers need to </a:t>
            </a:r>
            <a:r>
              <a:rPr lang="en-GB" sz="2000" b="1" u="sng" dirty="0">
                <a:effectLst/>
                <a:ea typeface="Calibri" panose="020F0502020204030204" pitchFamily="34" charset="0"/>
              </a:rPr>
              <a:t>register</a:t>
            </a:r>
            <a:r>
              <a:rPr lang="en-GB" sz="2000" dirty="0">
                <a:effectLst/>
                <a:ea typeface="Calibri" panose="020F0502020204030204" pitchFamily="34" charset="0"/>
              </a:rPr>
              <a:t> first </a:t>
            </a:r>
          </a:p>
          <a:p>
            <a:pPr marL="0" indent="0">
              <a:buNone/>
            </a:pPr>
            <a:r>
              <a:rPr lang="en-GB" sz="2000" dirty="0">
                <a:effectLst/>
                <a:ea typeface="Calibri" panose="020F0502020204030204" pitchFamily="34" charset="0"/>
              </a:rPr>
              <a:t>Use this link to register :  </a:t>
            </a:r>
            <a:r>
              <a:rPr lang="en-GB" sz="2000" u="sng" dirty="0">
                <a:effectLst/>
                <a:ea typeface="Calibri" panose="020F0502020204030204" pitchFamily="34" charset="0"/>
                <a:hlinkClick r:id="rId2"/>
              </a:rPr>
              <a:t>https://fcoc.carecubed.org/register</a:t>
            </a:r>
            <a:endParaRPr lang="en-GB" sz="2000" dirty="0">
              <a:ea typeface="Calibri" panose="020F0502020204030204" pitchFamily="34" charset="0"/>
            </a:endParaRPr>
          </a:p>
          <a:p>
            <a:pPr marL="0" indent="0">
              <a:buNone/>
            </a:pPr>
            <a:r>
              <a:rPr lang="en-GB" sz="2000" dirty="0">
                <a:ea typeface="Calibri" panose="020F0502020204030204" pitchFamily="34" charset="0"/>
              </a:rPr>
              <a:t>Any problems? Check this </a:t>
            </a:r>
            <a:r>
              <a:rPr lang="en-GB" sz="2000" dirty="0"/>
              <a:t> </a:t>
            </a:r>
            <a:r>
              <a:rPr lang="en-GB" sz="2000" u="sng" dirty="0">
                <a:effectLst/>
                <a:ea typeface="Calibri" panose="020F0502020204030204" pitchFamily="34" charset="0"/>
                <a:hlinkClick r:id="rId3"/>
              </a:rPr>
              <a:t>‘How To’ video guide for registration and creating an account</a:t>
            </a:r>
            <a:r>
              <a:rPr lang="en-GB" sz="2000" dirty="0">
                <a:effectLst/>
                <a:ea typeface="Calibri" panose="020F0502020204030204" pitchFamily="34" charset="0"/>
              </a:rPr>
              <a:t> </a:t>
            </a:r>
          </a:p>
          <a:p>
            <a:pPr marL="0" indent="0">
              <a:buNone/>
            </a:pPr>
            <a:endParaRPr lang="en-GB" sz="2000" dirty="0">
              <a:ea typeface="Calibri" panose="020F0502020204030204" pitchFamily="34" charset="0"/>
            </a:endParaRPr>
          </a:p>
          <a:p>
            <a:endParaRPr lang="en-GB" sz="2000" dirty="0"/>
          </a:p>
        </p:txBody>
      </p:sp>
      <p:sp>
        <p:nvSpPr>
          <p:cNvPr id="5" name="TextBox 4">
            <a:extLst>
              <a:ext uri="{FF2B5EF4-FFF2-40B4-BE49-F238E27FC236}">
                <a16:creationId xmlns:a16="http://schemas.microsoft.com/office/drawing/2014/main" id="{BA7A0755-7388-4953-B320-B28B1FA68D53}"/>
              </a:ext>
            </a:extLst>
          </p:cNvPr>
          <p:cNvSpPr txBox="1"/>
          <p:nvPr/>
        </p:nvSpPr>
        <p:spPr>
          <a:xfrm>
            <a:off x="1048706" y="2540772"/>
            <a:ext cx="6094378" cy="369332"/>
          </a:xfrm>
          <a:prstGeom prst="rect">
            <a:avLst/>
          </a:prstGeom>
          <a:noFill/>
        </p:spPr>
        <p:txBody>
          <a:bodyPr wrap="square">
            <a:spAutoFit/>
          </a:bodyPr>
          <a:lstStyle/>
          <a:p>
            <a:pPr marL="0" indent="0">
              <a:spcAft>
                <a:spcPts val="600"/>
              </a:spcAft>
              <a:buNone/>
            </a:pPr>
            <a:r>
              <a:rPr lang="en-GB">
                <a:effectLst/>
                <a:ea typeface="Calibri" panose="020F0502020204030204" pitchFamily="34" charset="0"/>
              </a:rPr>
              <a:t> </a:t>
            </a:r>
          </a:p>
        </p:txBody>
      </p:sp>
    </p:spTree>
    <p:extLst>
      <p:ext uri="{BB962C8B-B14F-4D97-AF65-F5344CB8AC3E}">
        <p14:creationId xmlns:p14="http://schemas.microsoft.com/office/powerpoint/2010/main" val="153485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3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3">
            <a:extLst>
              <a:ext uri="{FF2B5EF4-FFF2-40B4-BE49-F238E27FC236}">
                <a16:creationId xmlns:a16="http://schemas.microsoft.com/office/drawing/2014/main" id="{19C085F4-BD10-4649-92C3-580001D371BB}"/>
              </a:ext>
            </a:extLst>
          </p:cNvPr>
          <p:cNvSpPr>
            <a:spLocks noGrp="1"/>
          </p:cNvSpPr>
          <p:nvPr>
            <p:ph type="ctrTitle"/>
          </p:nvPr>
        </p:nvSpPr>
        <p:spPr>
          <a:xfrm>
            <a:off x="1314824" y="735106"/>
            <a:ext cx="10053763" cy="2928470"/>
          </a:xfrm>
        </p:spPr>
        <p:txBody>
          <a:bodyPr vert="horz" lIns="91440" tIns="45720" rIns="91440" bIns="45720" rtlCol="0" anchor="b">
            <a:normAutofit/>
          </a:bodyPr>
          <a:lstStyle/>
          <a:p>
            <a:pPr algn="l"/>
            <a:r>
              <a:rPr lang="en-US" sz="4800" dirty="0">
                <a:solidFill>
                  <a:srgbClr val="FFFFFF"/>
                </a:solidFill>
              </a:rPr>
              <a:t>Cost of Care</a:t>
            </a:r>
            <a:br>
              <a:rPr lang="en-US" sz="4800" dirty="0">
                <a:solidFill>
                  <a:srgbClr val="FFFFFF"/>
                </a:solidFill>
              </a:rPr>
            </a:br>
            <a:r>
              <a:rPr lang="en-US" sz="4800" dirty="0">
                <a:solidFill>
                  <a:srgbClr val="FFFFFF"/>
                </a:solidFill>
              </a:rPr>
              <a:t>Frequently Asked Questions</a:t>
            </a:r>
          </a:p>
        </p:txBody>
      </p:sp>
    </p:spTree>
    <p:extLst>
      <p:ext uri="{BB962C8B-B14F-4D97-AF65-F5344CB8AC3E}">
        <p14:creationId xmlns:p14="http://schemas.microsoft.com/office/powerpoint/2010/main" val="246344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C8EB7B-402A-4C29-973C-2D8643F18A7F}"/>
              </a:ext>
            </a:extLst>
          </p:cNvPr>
          <p:cNvSpPr>
            <a:spLocks noGrp="1"/>
          </p:cNvSpPr>
          <p:nvPr>
            <p:ph type="title"/>
          </p:nvPr>
        </p:nvSpPr>
        <p:spPr>
          <a:xfrm>
            <a:off x="838200" y="668377"/>
            <a:ext cx="10515600" cy="1325563"/>
          </a:xfrm>
        </p:spPr>
        <p:txBody>
          <a:bodyPr>
            <a:normAutofit/>
          </a:bodyPr>
          <a:lstStyle/>
          <a:p>
            <a:r>
              <a:rPr lang="en-GB" dirty="0"/>
              <a:t>Index of Questions</a:t>
            </a:r>
          </a:p>
        </p:txBody>
      </p:sp>
      <p:sp>
        <p:nvSpPr>
          <p:cNvPr id="3" name="Content Placeholder 2">
            <a:extLst>
              <a:ext uri="{FF2B5EF4-FFF2-40B4-BE49-F238E27FC236}">
                <a16:creationId xmlns:a16="http://schemas.microsoft.com/office/drawing/2014/main" id="{259EFC01-5C79-4873-8E1A-EFBC4D82B4D6}"/>
              </a:ext>
            </a:extLst>
          </p:cNvPr>
          <p:cNvSpPr>
            <a:spLocks noGrp="1"/>
          </p:cNvSpPr>
          <p:nvPr>
            <p:ph sz="half" idx="1"/>
          </p:nvPr>
        </p:nvSpPr>
        <p:spPr>
          <a:xfrm>
            <a:off x="838200" y="2177456"/>
            <a:ext cx="5097780" cy="3795748"/>
          </a:xfrm>
        </p:spPr>
        <p:txBody>
          <a:bodyPr>
            <a:normAutofit/>
          </a:bodyPr>
          <a:lstStyle/>
          <a:p>
            <a:r>
              <a:rPr lang="en-GB" sz="1200" dirty="0"/>
              <a:t>Slide 10 - Who is this aimed at? </a:t>
            </a:r>
          </a:p>
          <a:p>
            <a:r>
              <a:rPr lang="en-GB" sz="1200" dirty="0"/>
              <a:t>Slide 11 – Standard and Enhanced Care</a:t>
            </a:r>
          </a:p>
          <a:p>
            <a:r>
              <a:rPr lang="en-GB" sz="1200" dirty="0"/>
              <a:t>Slide 12 – Supported Living/Extra Care in Scope?</a:t>
            </a:r>
          </a:p>
          <a:p>
            <a:r>
              <a:rPr lang="en-GB" sz="1200" dirty="0"/>
              <a:t>Slide 13 – Just for providers commissioning by West Sussex?</a:t>
            </a:r>
          </a:p>
          <a:p>
            <a:r>
              <a:rPr lang="en-GB" sz="1200" dirty="0"/>
              <a:t>Slide 15 – What’s the goal of this?</a:t>
            </a:r>
          </a:p>
          <a:p>
            <a:r>
              <a:rPr lang="en-GB" sz="1200" dirty="0"/>
              <a:t>Slide 16 – How have other providers responded to this?</a:t>
            </a:r>
          </a:p>
          <a:p>
            <a:r>
              <a:rPr lang="en-GB" sz="1200" dirty="0"/>
              <a:t>Slide 17 – Is this is about reducing the price providers can charge?</a:t>
            </a:r>
          </a:p>
          <a:p>
            <a:r>
              <a:rPr lang="en-GB" sz="1200" dirty="0"/>
              <a:t>Slide 18 – Why should we share our costs with the council?</a:t>
            </a:r>
          </a:p>
          <a:p>
            <a:r>
              <a:rPr lang="en-GB" sz="1200" dirty="0"/>
              <a:t>Slide 19/20 -  How is this data going to be used?</a:t>
            </a:r>
          </a:p>
          <a:p>
            <a:r>
              <a:rPr lang="en-GB" sz="1200" dirty="0"/>
              <a:t>Slide 21 – How could using the cost tool benefit me?</a:t>
            </a:r>
          </a:p>
          <a:p>
            <a:r>
              <a:rPr lang="en-GB" sz="1200" dirty="0"/>
              <a:t>Slide 22 – It looks complicated …..</a:t>
            </a:r>
          </a:p>
          <a:p>
            <a:r>
              <a:rPr lang="en-GB" sz="1200" dirty="0"/>
              <a:t>Slide 23 – What if I struggle to use the tool?</a:t>
            </a:r>
          </a:p>
          <a:p>
            <a:endParaRPr lang="en-GB" sz="1000" dirty="0"/>
          </a:p>
          <a:p>
            <a:endParaRPr lang="en-GB" sz="1000" dirty="0"/>
          </a:p>
          <a:p>
            <a:endParaRPr lang="en-GB" sz="1000" dirty="0"/>
          </a:p>
          <a:p>
            <a:endParaRPr lang="en-GB" sz="1000" dirty="0"/>
          </a:p>
        </p:txBody>
      </p:sp>
      <p:sp>
        <p:nvSpPr>
          <p:cNvPr id="4" name="Content Placeholder 3">
            <a:extLst>
              <a:ext uri="{FF2B5EF4-FFF2-40B4-BE49-F238E27FC236}">
                <a16:creationId xmlns:a16="http://schemas.microsoft.com/office/drawing/2014/main" id="{56A2A29F-6DF3-4EC4-9033-9EE18A4D90BD}"/>
              </a:ext>
            </a:extLst>
          </p:cNvPr>
          <p:cNvSpPr>
            <a:spLocks noGrp="1"/>
          </p:cNvSpPr>
          <p:nvPr>
            <p:ph sz="half" idx="2"/>
          </p:nvPr>
        </p:nvSpPr>
        <p:spPr>
          <a:xfrm>
            <a:off x="6256020" y="2177456"/>
            <a:ext cx="5097780" cy="3795748"/>
          </a:xfrm>
        </p:spPr>
        <p:txBody>
          <a:bodyPr>
            <a:normAutofit/>
          </a:bodyPr>
          <a:lstStyle/>
          <a:p>
            <a:r>
              <a:rPr lang="en-GB" sz="1200" dirty="0"/>
              <a:t>Slide 24 – Who can support me?</a:t>
            </a:r>
          </a:p>
          <a:p>
            <a:r>
              <a:rPr lang="en-GB" sz="1200" dirty="0"/>
              <a:t>Slide 25 -  Who needs to complete the information?</a:t>
            </a:r>
          </a:p>
          <a:p>
            <a:r>
              <a:rPr lang="en-GB" sz="1200" dirty="0"/>
              <a:t>Slide 26 -  More than one local authority purchasing from one location …</a:t>
            </a:r>
          </a:p>
          <a:p>
            <a:r>
              <a:rPr lang="en-GB" sz="1200" dirty="0"/>
              <a:t>Slide 27 – What period of time should the information be related to?</a:t>
            </a:r>
          </a:p>
          <a:p>
            <a:r>
              <a:rPr lang="en-GB" sz="1200" dirty="0"/>
              <a:t>Slide 28 – Can I just put in general staff cost information?</a:t>
            </a:r>
          </a:p>
          <a:p>
            <a:r>
              <a:rPr lang="en-GB" sz="1200" dirty="0"/>
              <a:t>Slide 29/30 – Return on operations and capital</a:t>
            </a:r>
          </a:p>
          <a:p>
            <a:r>
              <a:rPr lang="en-GB" sz="1200" dirty="0"/>
              <a:t>Slide 31 – Property valuation</a:t>
            </a:r>
          </a:p>
          <a:p>
            <a:r>
              <a:rPr lang="en-GB" sz="1200" dirty="0"/>
              <a:t>Slide 32 – Most useful tip for inputting costs?</a:t>
            </a:r>
          </a:p>
          <a:p>
            <a:r>
              <a:rPr lang="en-GB" sz="1200" dirty="0"/>
              <a:t>Slide 33 – Accounting for PPE costs</a:t>
            </a:r>
          </a:p>
          <a:p>
            <a:r>
              <a:rPr lang="en-GB" sz="1200" dirty="0"/>
              <a:t>Slide 34 -  If I submit costs, will the council pay them?</a:t>
            </a:r>
          </a:p>
          <a:p>
            <a:r>
              <a:rPr lang="en-GB" sz="1200" dirty="0"/>
              <a:t>Slide 35 -  Handling different types of pay uplift for staff</a:t>
            </a:r>
          </a:p>
          <a:p>
            <a:endParaRPr lang="en-GB" sz="1200" dirty="0"/>
          </a:p>
          <a:p>
            <a:r>
              <a:rPr lang="en-GB" sz="1200" dirty="0"/>
              <a:t>Slide 36-40 – Useful information</a:t>
            </a:r>
          </a:p>
          <a:p>
            <a:endParaRPr lang="en-GB" sz="1300" dirty="0"/>
          </a:p>
        </p:txBody>
      </p:sp>
    </p:spTree>
    <p:extLst>
      <p:ext uri="{BB962C8B-B14F-4D97-AF65-F5344CB8AC3E}">
        <p14:creationId xmlns:p14="http://schemas.microsoft.com/office/powerpoint/2010/main" val="740232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F0D2FA055B86C4FBC0C1BED8DF475B6" ma:contentTypeVersion="8" ma:contentTypeDescription="Create a new document." ma:contentTypeScope="" ma:versionID="130973041e00596a40f9ae00525cb992">
  <xsd:schema xmlns:xsd="http://www.w3.org/2001/XMLSchema" xmlns:xs="http://www.w3.org/2001/XMLSchema" xmlns:p="http://schemas.microsoft.com/office/2006/metadata/properties" xmlns:ns3="be38ef1a-923c-4b85-a94b-33484f889d7e" targetNamespace="http://schemas.microsoft.com/office/2006/metadata/properties" ma:root="true" ma:fieldsID="074847f9c19b92172531537e49413b79" ns3:_="">
    <xsd:import namespace="be38ef1a-923c-4b85-a94b-33484f889d7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ef1a-923c-4b85-a94b-33484f889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ED8F91-6F3B-4142-94E9-4BE7AFABC2A9}">
  <ds:schemaRefs>
    <ds:schemaRef ds:uri="http://schemas.microsoft.com/sharepoint/v3/contenttype/forms"/>
  </ds:schemaRefs>
</ds:datastoreItem>
</file>

<file path=customXml/itemProps2.xml><?xml version="1.0" encoding="utf-8"?>
<ds:datastoreItem xmlns:ds="http://schemas.openxmlformats.org/officeDocument/2006/customXml" ds:itemID="{5DCBF7BF-802C-46F2-A72A-87D0FEFC1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ef1a-923c-4b85-a94b-33484f889d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522979-3D28-4368-A38E-0F0D4E2C9C9A}">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e38ef1a-923c-4b85-a94b-33484f889d7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15462</TotalTime>
  <Words>4039</Words>
  <Application>Microsoft Office PowerPoint</Application>
  <PresentationFormat>Widescreen</PresentationFormat>
  <Paragraphs>328</Paragraphs>
  <Slides>39</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Calibri Light</vt:lpstr>
      <vt:lpstr>Leelawadee UI</vt:lpstr>
      <vt:lpstr>Office Theme</vt:lpstr>
      <vt:lpstr>1_Office Theme</vt:lpstr>
      <vt:lpstr>  Fair Cost of Care in West Sussex </vt:lpstr>
      <vt:lpstr>In this briefing …</vt:lpstr>
      <vt:lpstr>Quick Summary of Briefing 1</vt:lpstr>
      <vt:lpstr>What is the Cost of Care exercise?  </vt:lpstr>
      <vt:lpstr>  What is the West Sussex Market Sustainability Plan?   </vt:lpstr>
      <vt:lpstr>When do we need to complete the cost of care tool?</vt:lpstr>
      <vt:lpstr>How can I get hold of the cost tool?</vt:lpstr>
      <vt:lpstr>Cost of Care Frequently Asked Questions</vt:lpstr>
      <vt:lpstr>Index of Questions</vt:lpstr>
      <vt:lpstr>Who is this aimed at?</vt:lpstr>
      <vt:lpstr>The guidance refers to standard and enhanced care – what does that mean?</vt:lpstr>
      <vt:lpstr>Is my supported living service in scope? There are a couple of people over 65 living there….</vt:lpstr>
      <vt:lpstr>Is this just for providers receiving business from WSCC?</vt:lpstr>
      <vt:lpstr>PowerPoint Presentation</vt:lpstr>
      <vt:lpstr>What’s the goal of all this?</vt:lpstr>
      <vt:lpstr>How have other providers responded to this? </vt:lpstr>
      <vt:lpstr>This is about reducing the price providers can charge, isn’t it? </vt:lpstr>
      <vt:lpstr>Why should we share our costs with the council?</vt:lpstr>
      <vt:lpstr>Shouldn’t I be suspicious of how this data is going to be used?</vt:lpstr>
      <vt:lpstr>How will the data I provide be used by WSCC?</vt:lpstr>
      <vt:lpstr>How could using the cost tool benefit me?</vt:lpstr>
      <vt:lpstr>It looks complicated – looks like I need a  qualification  before I can use it!</vt:lpstr>
      <vt:lpstr>What if I struggle to know how to use the cost tools?</vt:lpstr>
      <vt:lpstr>Laing Buisson - Additional support</vt:lpstr>
      <vt:lpstr>Who needs to complete the information?</vt:lpstr>
      <vt:lpstr>My care business provides care from a single location but to more than one local authority.   How should I treat this in the West Sussex cost of care response? </vt:lpstr>
      <vt:lpstr>What time period should the information I provide relate to?</vt:lpstr>
      <vt:lpstr>Can I just put in general cost information?</vt:lpstr>
      <vt:lpstr>What does Return on Operations mean? </vt:lpstr>
      <vt:lpstr>What does Return on Capital mean? </vt:lpstr>
      <vt:lpstr>How should I complete the property valuation section?</vt:lpstr>
      <vt:lpstr>What’s the most useful tip for inputting my costs?</vt:lpstr>
      <vt:lpstr>How should I account for PPE costs?   </vt:lpstr>
      <vt:lpstr>If I submit my costs, will the council start to pay them?</vt:lpstr>
      <vt:lpstr>We don’t have a set uplift for weekend rates as staff are paid differently depending on their qualifications.   But all staff are paid either 50p or £1 extra per hour at weekend and evenings.   Shall we just use averages based on the total staff uplift?</vt:lpstr>
      <vt:lpstr>Valuable Sources of Help and Information 1  General info  </vt:lpstr>
      <vt:lpstr>Valuable Sources of Help and Information 2  Residential and Nursing tool </vt:lpstr>
      <vt:lpstr>PowerPoint Presentation</vt:lpstr>
      <vt:lpstr>For your calendar:  West Sussex Events, guidance and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Sustainability and Fair Cost of Care Briefing 1</dc:title>
  <dc:creator>Paul Feven</dc:creator>
  <cp:lastModifiedBy>Paul Feven</cp:lastModifiedBy>
  <cp:revision>34</cp:revision>
  <dcterms:created xsi:type="dcterms:W3CDTF">2022-05-31T17:26:00Z</dcterms:created>
  <dcterms:modified xsi:type="dcterms:W3CDTF">2022-07-11T09:01:35Z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0x0101007F0D2FA055B86C4FBC0C1BED8DF475B6</vt:lpwstr>
  </property>
</Properties>
</file>