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44"/>
  </p:notesMasterIdLst>
  <p:sldIdLst>
    <p:sldId id="256" r:id="rId3"/>
    <p:sldId id="315" r:id="rId4"/>
    <p:sldId id="257" r:id="rId5"/>
    <p:sldId id="260" r:id="rId6"/>
    <p:sldId id="323" r:id="rId7"/>
    <p:sldId id="319" r:id="rId8"/>
    <p:sldId id="279" r:id="rId9"/>
    <p:sldId id="278" r:id="rId10"/>
    <p:sldId id="339" r:id="rId11"/>
    <p:sldId id="280" r:id="rId12"/>
    <p:sldId id="286" r:id="rId13"/>
    <p:sldId id="287" r:id="rId14"/>
    <p:sldId id="266" r:id="rId15"/>
    <p:sldId id="311" r:id="rId16"/>
    <p:sldId id="312" r:id="rId17"/>
    <p:sldId id="288" r:id="rId18"/>
    <p:sldId id="284" r:id="rId19"/>
    <p:sldId id="285" r:id="rId20"/>
    <p:sldId id="300" r:id="rId21"/>
    <p:sldId id="298" r:id="rId22"/>
    <p:sldId id="309" r:id="rId23"/>
    <p:sldId id="334" r:id="rId24"/>
    <p:sldId id="320" r:id="rId25"/>
    <p:sldId id="281" r:id="rId26"/>
    <p:sldId id="306" r:id="rId27"/>
    <p:sldId id="308" r:id="rId28"/>
    <p:sldId id="335" r:id="rId29"/>
    <p:sldId id="318" r:id="rId30"/>
    <p:sldId id="307" r:id="rId31"/>
    <p:sldId id="282" r:id="rId32"/>
    <p:sldId id="299" r:id="rId33"/>
    <p:sldId id="321" r:id="rId34"/>
    <p:sldId id="310" r:id="rId35"/>
    <p:sldId id="314" r:id="rId36"/>
    <p:sldId id="304" r:id="rId37"/>
    <p:sldId id="289" r:id="rId38"/>
    <p:sldId id="302" r:id="rId39"/>
    <p:sldId id="274" r:id="rId40"/>
    <p:sldId id="296" r:id="rId41"/>
    <p:sldId id="275" r:id="rId42"/>
    <p:sldId id="303"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snapToObjects="1">
      <p:cViewPr varScale="1">
        <p:scale>
          <a:sx n="93" d="100"/>
          <a:sy n="93" d="100"/>
        </p:scale>
        <p:origin x="274" y="82"/>
      </p:cViewPr>
      <p:guideLst/>
    </p:cSldViewPr>
  </p:slideViewPr>
  <p:notesTextViewPr>
    <p:cViewPr>
      <p:scale>
        <a:sx n="1" d="1"/>
        <a:sy n="1" d="1"/>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s>
</file>

<file path=ppt/diagrams/_rels/data4.xml.rels><?xml version="1.0" encoding="UTF-8" standalone="yes"?>
<Relationships xmlns="http://schemas.openxmlformats.org/package/2006/relationships"><Relationship Id="rId1" Type="http://schemas.openxmlformats.org/officeDocument/2006/relationships/hyperlink" Target="mailto:costofcare@westsussex.gov.uk" TargetMode="External"/></Relationships>
</file>

<file path=ppt/diagrams/_rels/data5.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4.xml.rels><?xml version="1.0" encoding="UTF-8" standalone="yes"?>
<Relationships xmlns="http://schemas.openxmlformats.org/package/2006/relationships"><Relationship Id="rId1" Type="http://schemas.openxmlformats.org/officeDocument/2006/relationships/hyperlink" Target="mailto:costofcare@westsussex.gov.uk" TargetMode="External"/></Relationships>
</file>

<file path=ppt/diagrams/_rels/drawing5.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75CCCA-EBB9-489A-A2B1-BB8C65745E6C}"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C8832E01-E3E6-402F-BCE7-6E1A49AB8C35}">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1600" dirty="0"/>
        </a:p>
        <a:p>
          <a:pPr marL="0" marR="0" lvl="0" indent="0" defTabSz="914400" eaLnBrk="1" fontAlgn="auto" latinLnBrk="0" hangingPunct="1">
            <a:lnSpc>
              <a:spcPct val="100000"/>
            </a:lnSpc>
            <a:spcBef>
              <a:spcPts val="0"/>
            </a:spcBef>
            <a:spcAft>
              <a:spcPts val="0"/>
            </a:spcAft>
            <a:buClrTx/>
            <a:buSzTx/>
            <a:buFontTx/>
            <a:buNone/>
            <a:tabLst/>
            <a:defRPr/>
          </a:pPr>
          <a:r>
            <a:rPr lang="en-GB" sz="1600" dirty="0"/>
            <a:t>It’s an evidence-based approach where providers share the costs they face in delivering home care &amp; residential or nursing care</a:t>
          </a:r>
        </a:p>
        <a:p>
          <a:pPr marL="0" marR="0" lvl="0" indent="0" defTabSz="914400" eaLnBrk="1" fontAlgn="auto" latinLnBrk="0" hangingPunct="1">
            <a:lnSpc>
              <a:spcPct val="100000"/>
            </a:lnSpc>
            <a:spcBef>
              <a:spcPts val="0"/>
            </a:spcBef>
            <a:spcAft>
              <a:spcPts val="0"/>
            </a:spcAft>
            <a:buClrTx/>
            <a:buSzTx/>
            <a:buFontTx/>
            <a:buNone/>
            <a:tabLst/>
            <a:defRPr/>
          </a:pPr>
          <a:endParaRPr lang="en-GB" sz="1600" dirty="0"/>
        </a:p>
        <a:p>
          <a:pPr marL="0" marR="0" lvl="0" indent="0" defTabSz="914400" eaLnBrk="1" fontAlgn="auto" latinLnBrk="0" hangingPunct="1">
            <a:lnSpc>
              <a:spcPct val="100000"/>
            </a:lnSpc>
            <a:spcBef>
              <a:spcPts val="0"/>
            </a:spcBef>
            <a:spcAft>
              <a:spcPts val="0"/>
            </a:spcAft>
            <a:buClrTx/>
            <a:buSzTx/>
            <a:buFontTx/>
            <a:buNone/>
            <a:tabLst/>
            <a:defRPr/>
          </a:pPr>
          <a:r>
            <a:rPr lang="en-GB" sz="1600" dirty="0"/>
            <a:t>It recognises the real cost pressures facing providers as well as the reasonable returns needed from operations and capital</a:t>
          </a:r>
        </a:p>
        <a:p>
          <a:pPr marL="0" marR="0" lvl="0" indent="0" defTabSz="914400" eaLnBrk="1" fontAlgn="auto" latinLnBrk="0" hangingPunct="1">
            <a:lnSpc>
              <a:spcPct val="100000"/>
            </a:lnSpc>
            <a:spcBef>
              <a:spcPts val="0"/>
            </a:spcBef>
            <a:spcAft>
              <a:spcPts val="0"/>
            </a:spcAft>
            <a:buClrTx/>
            <a:buSzTx/>
            <a:buFontTx/>
            <a:buNone/>
            <a:tabLst/>
            <a:defRPr/>
          </a:pPr>
          <a:endParaRPr lang="en-US" sz="1600" dirty="0"/>
        </a:p>
        <a:p>
          <a:pPr marL="0" marR="0" lvl="0" indent="0" defTabSz="488950" eaLnBrk="1" fontAlgn="auto" latinLnBrk="0" hangingPunct="1">
            <a:lnSpc>
              <a:spcPct val="90000"/>
            </a:lnSpc>
            <a:spcBef>
              <a:spcPct val="0"/>
            </a:spcBef>
            <a:spcAft>
              <a:spcPct val="35000"/>
            </a:spcAft>
            <a:buClrTx/>
            <a:buSzTx/>
            <a:buFontTx/>
            <a:buNone/>
            <a:tabLst/>
            <a:defRPr/>
          </a:pPr>
          <a:r>
            <a:rPr lang="en-GB" sz="1600" dirty="0"/>
            <a:t>It uses cost tools that have been developed in consultation with providers and LAs which ensure a consistent and a balanced approach to establishing a fair cost. We will be using the ARCC Dom Care Tool – see slides below for more details and links to access the tool.</a:t>
          </a:r>
        </a:p>
        <a:p>
          <a:pPr marL="0" lvl="0" defTabSz="488950">
            <a:lnSpc>
              <a:spcPct val="90000"/>
            </a:lnSpc>
            <a:spcBef>
              <a:spcPct val="0"/>
            </a:spcBef>
            <a:spcAft>
              <a:spcPct val="35000"/>
            </a:spcAft>
            <a:buNone/>
          </a:pPr>
          <a:endParaRPr lang="en-US" sz="1000" dirty="0"/>
        </a:p>
      </dgm:t>
    </dgm:pt>
    <dgm:pt modelId="{52301BE8-437B-48E0-AE30-DD3E70162301}" type="parTrans" cxnId="{8B8270F6-A2B4-4B46-90C8-F9B66F4BEED0}">
      <dgm:prSet/>
      <dgm:spPr/>
      <dgm:t>
        <a:bodyPr/>
        <a:lstStyle/>
        <a:p>
          <a:endParaRPr lang="en-US"/>
        </a:p>
      </dgm:t>
    </dgm:pt>
    <dgm:pt modelId="{0454CB65-795E-4704-91FA-BC862FF5B51E}" type="sibTrans" cxnId="{8B8270F6-A2B4-4B46-90C8-F9B66F4BEED0}">
      <dgm:prSet/>
      <dgm:spPr/>
      <dgm:t>
        <a:bodyPr/>
        <a:lstStyle/>
        <a:p>
          <a:endParaRPr lang="en-US"/>
        </a:p>
      </dgm:t>
    </dgm:pt>
    <dgm:pt modelId="{9B02FCFD-FB08-4DD8-AEBA-42D72D7FAB76}">
      <dgm:prSet custT="1"/>
      <dgm:spPr/>
      <dgm:t>
        <a:bodyPr/>
        <a:lstStyle/>
        <a:p>
          <a:r>
            <a:rPr lang="en-GB" sz="1800" dirty="0"/>
            <a:t>The upper quartile, median and lower quartile costs in each of the markets are submitted to govt, with the median referred to as the Fair Cost of Care </a:t>
          </a:r>
        </a:p>
        <a:p>
          <a:endParaRPr lang="en-GB" sz="1800" dirty="0"/>
        </a:p>
        <a:p>
          <a:pPr>
            <a:buNone/>
          </a:pPr>
          <a:r>
            <a:rPr lang="en-GB" sz="1800" dirty="0"/>
            <a:t>Each LA develops a plan to look at the impact of market changes over the next 3 years and how to make local markets more sustainable</a:t>
          </a:r>
        </a:p>
        <a:p>
          <a:pPr marL="0" lvl="0" defTabSz="488950">
            <a:lnSpc>
              <a:spcPct val="90000"/>
            </a:lnSpc>
            <a:spcBef>
              <a:spcPct val="0"/>
            </a:spcBef>
            <a:spcAft>
              <a:spcPct val="35000"/>
            </a:spcAft>
            <a:buNone/>
          </a:pPr>
          <a:endParaRPr lang="en-US" sz="500" dirty="0"/>
        </a:p>
      </dgm:t>
    </dgm:pt>
    <dgm:pt modelId="{12FFAE6E-38F9-4BBC-94E2-6D2578EC6118}" type="parTrans" cxnId="{AB4D3F5F-A3F0-4911-8405-13D422C25C9D}">
      <dgm:prSet/>
      <dgm:spPr/>
      <dgm:t>
        <a:bodyPr/>
        <a:lstStyle/>
        <a:p>
          <a:endParaRPr lang="en-US"/>
        </a:p>
      </dgm:t>
    </dgm:pt>
    <dgm:pt modelId="{2FBD3527-8ED3-4471-9BA5-13285EDBA2BE}" type="sibTrans" cxnId="{AB4D3F5F-A3F0-4911-8405-13D422C25C9D}">
      <dgm:prSet/>
      <dgm:spPr/>
      <dgm:t>
        <a:bodyPr/>
        <a:lstStyle/>
        <a:p>
          <a:endParaRPr lang="en-US"/>
        </a:p>
      </dgm:t>
    </dgm:pt>
    <dgm:pt modelId="{A68E70C0-304A-4606-97FE-C462E4746535}">
      <dgm:prSet custT="1"/>
      <dgm:spPr/>
      <dgm:t>
        <a:bodyPr/>
        <a:lstStyle/>
        <a:p>
          <a:endParaRPr lang="en-GB" sz="500" dirty="0"/>
        </a:p>
        <a:p>
          <a:pPr>
            <a:buNone/>
          </a:pPr>
          <a:r>
            <a:rPr lang="en-GB" sz="1600" dirty="0"/>
            <a:t>LAs will also have to set out by February 2023 how they will move towards the fair cost of care.</a:t>
          </a:r>
          <a:endParaRPr lang="en-US" sz="1600" dirty="0"/>
        </a:p>
      </dgm:t>
    </dgm:pt>
    <dgm:pt modelId="{9A4B3100-47F3-4AB5-899A-9D25CF11366F}" type="parTrans" cxnId="{1E1C521B-BA55-4414-B782-2E68550C0780}">
      <dgm:prSet/>
      <dgm:spPr/>
      <dgm:t>
        <a:bodyPr/>
        <a:lstStyle/>
        <a:p>
          <a:endParaRPr lang="en-US"/>
        </a:p>
      </dgm:t>
    </dgm:pt>
    <dgm:pt modelId="{ADB1F093-6DA9-4E75-91AE-736720ACD001}" type="sibTrans" cxnId="{1E1C521B-BA55-4414-B782-2E68550C0780}">
      <dgm:prSet/>
      <dgm:spPr/>
      <dgm:t>
        <a:bodyPr/>
        <a:lstStyle/>
        <a:p>
          <a:endParaRPr lang="en-US"/>
        </a:p>
      </dgm:t>
    </dgm:pt>
    <dgm:pt modelId="{5C0FF0E3-52B4-4454-8029-21BE8CEC4D3F}" type="pres">
      <dgm:prSet presAssocID="{B075CCCA-EBB9-489A-A2B1-BB8C65745E6C}" presName="linear" presStyleCnt="0">
        <dgm:presLayoutVars>
          <dgm:animLvl val="lvl"/>
          <dgm:resizeHandles val="exact"/>
        </dgm:presLayoutVars>
      </dgm:prSet>
      <dgm:spPr/>
    </dgm:pt>
    <dgm:pt modelId="{A5749F49-2FEF-423B-8088-140C9D6BE405}" type="pres">
      <dgm:prSet presAssocID="{C8832E01-E3E6-402F-BCE7-6E1A49AB8C35}" presName="parentText" presStyleLbl="node1" presStyleIdx="0" presStyleCnt="3">
        <dgm:presLayoutVars>
          <dgm:chMax val="0"/>
          <dgm:bulletEnabled val="1"/>
        </dgm:presLayoutVars>
      </dgm:prSet>
      <dgm:spPr/>
    </dgm:pt>
    <dgm:pt modelId="{F4B189C9-6BC6-44DB-B6D1-53E19BD1E2C2}" type="pres">
      <dgm:prSet presAssocID="{0454CB65-795E-4704-91FA-BC862FF5B51E}" presName="spacer" presStyleCnt="0"/>
      <dgm:spPr/>
    </dgm:pt>
    <dgm:pt modelId="{F3B392A6-1601-4679-A9FA-D6CCA5E4FEDB}" type="pres">
      <dgm:prSet presAssocID="{9B02FCFD-FB08-4DD8-AEBA-42D72D7FAB76}" presName="parentText" presStyleLbl="node1" presStyleIdx="1" presStyleCnt="3" custLinFactNeighborX="-273" custLinFactNeighborY="-26198">
        <dgm:presLayoutVars>
          <dgm:chMax val="0"/>
          <dgm:bulletEnabled val="1"/>
        </dgm:presLayoutVars>
      </dgm:prSet>
      <dgm:spPr/>
    </dgm:pt>
    <dgm:pt modelId="{D2702A38-844F-4AD6-8F12-713339640265}" type="pres">
      <dgm:prSet presAssocID="{2FBD3527-8ED3-4471-9BA5-13285EDBA2BE}" presName="spacer" presStyleCnt="0"/>
      <dgm:spPr/>
    </dgm:pt>
    <dgm:pt modelId="{91E7C36C-513E-4F38-AC7D-A928F72797A7}" type="pres">
      <dgm:prSet presAssocID="{A68E70C0-304A-4606-97FE-C462E4746535}" presName="parentText" presStyleLbl="node1" presStyleIdx="2" presStyleCnt="3" custScaleY="44529" custLinFactNeighborY="32573">
        <dgm:presLayoutVars>
          <dgm:chMax val="0"/>
          <dgm:bulletEnabled val="1"/>
        </dgm:presLayoutVars>
      </dgm:prSet>
      <dgm:spPr/>
    </dgm:pt>
  </dgm:ptLst>
  <dgm:cxnLst>
    <dgm:cxn modelId="{1E1C521B-BA55-4414-B782-2E68550C0780}" srcId="{B075CCCA-EBB9-489A-A2B1-BB8C65745E6C}" destId="{A68E70C0-304A-4606-97FE-C462E4746535}" srcOrd="2" destOrd="0" parTransId="{9A4B3100-47F3-4AB5-899A-9D25CF11366F}" sibTransId="{ADB1F093-6DA9-4E75-91AE-736720ACD001}"/>
    <dgm:cxn modelId="{AB4D3F5F-A3F0-4911-8405-13D422C25C9D}" srcId="{B075CCCA-EBB9-489A-A2B1-BB8C65745E6C}" destId="{9B02FCFD-FB08-4DD8-AEBA-42D72D7FAB76}" srcOrd="1" destOrd="0" parTransId="{12FFAE6E-38F9-4BBC-94E2-6D2578EC6118}" sibTransId="{2FBD3527-8ED3-4471-9BA5-13285EDBA2BE}"/>
    <dgm:cxn modelId="{9F5E8169-DB68-4B33-9BB5-D91636E81C03}" type="presOf" srcId="{A68E70C0-304A-4606-97FE-C462E4746535}" destId="{91E7C36C-513E-4F38-AC7D-A928F72797A7}" srcOrd="0" destOrd="0" presId="urn:microsoft.com/office/officeart/2005/8/layout/vList2"/>
    <dgm:cxn modelId="{A5271297-F490-4A12-B45D-234444720384}" type="presOf" srcId="{C8832E01-E3E6-402F-BCE7-6E1A49AB8C35}" destId="{A5749F49-2FEF-423B-8088-140C9D6BE405}" srcOrd="0" destOrd="0" presId="urn:microsoft.com/office/officeart/2005/8/layout/vList2"/>
    <dgm:cxn modelId="{DEE7D0E5-A6CF-4B0F-9F7A-CEAC1456E86F}" type="presOf" srcId="{B075CCCA-EBB9-489A-A2B1-BB8C65745E6C}" destId="{5C0FF0E3-52B4-4454-8029-21BE8CEC4D3F}" srcOrd="0" destOrd="0" presId="urn:microsoft.com/office/officeart/2005/8/layout/vList2"/>
    <dgm:cxn modelId="{8B8270F6-A2B4-4B46-90C8-F9B66F4BEED0}" srcId="{B075CCCA-EBB9-489A-A2B1-BB8C65745E6C}" destId="{C8832E01-E3E6-402F-BCE7-6E1A49AB8C35}" srcOrd="0" destOrd="0" parTransId="{52301BE8-437B-48E0-AE30-DD3E70162301}" sibTransId="{0454CB65-795E-4704-91FA-BC862FF5B51E}"/>
    <dgm:cxn modelId="{CB7D8FFC-0094-4255-B3BB-1E76999FF799}" type="presOf" srcId="{9B02FCFD-FB08-4DD8-AEBA-42D72D7FAB76}" destId="{F3B392A6-1601-4679-A9FA-D6CCA5E4FEDB}" srcOrd="0" destOrd="0" presId="urn:microsoft.com/office/officeart/2005/8/layout/vList2"/>
    <dgm:cxn modelId="{39535E2C-593B-4D57-8142-4E1DA1792B16}" type="presParOf" srcId="{5C0FF0E3-52B4-4454-8029-21BE8CEC4D3F}" destId="{A5749F49-2FEF-423B-8088-140C9D6BE405}" srcOrd="0" destOrd="0" presId="urn:microsoft.com/office/officeart/2005/8/layout/vList2"/>
    <dgm:cxn modelId="{4AE21F7B-4545-4655-9E26-26B71FEBB2AA}" type="presParOf" srcId="{5C0FF0E3-52B4-4454-8029-21BE8CEC4D3F}" destId="{F4B189C9-6BC6-44DB-B6D1-53E19BD1E2C2}" srcOrd="1" destOrd="0" presId="urn:microsoft.com/office/officeart/2005/8/layout/vList2"/>
    <dgm:cxn modelId="{926661C1-E7DF-4692-8350-CDB1BE7B2118}" type="presParOf" srcId="{5C0FF0E3-52B4-4454-8029-21BE8CEC4D3F}" destId="{F3B392A6-1601-4679-A9FA-D6CCA5E4FEDB}" srcOrd="2" destOrd="0" presId="urn:microsoft.com/office/officeart/2005/8/layout/vList2"/>
    <dgm:cxn modelId="{0895F5FA-4538-4658-BA6A-E8C16D2E9565}" type="presParOf" srcId="{5C0FF0E3-52B4-4454-8029-21BE8CEC4D3F}" destId="{D2702A38-844F-4AD6-8F12-713339640265}" srcOrd="3" destOrd="0" presId="urn:microsoft.com/office/officeart/2005/8/layout/vList2"/>
    <dgm:cxn modelId="{E5857359-7EE3-47BF-A45D-D33D6E010039}" type="presParOf" srcId="{5C0FF0E3-52B4-4454-8029-21BE8CEC4D3F}" destId="{91E7C36C-513E-4F38-AC7D-A928F72797A7}"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258DB3-CBFC-429F-AF04-63A8603FDA64}"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US"/>
        </a:p>
      </dgm:t>
    </dgm:pt>
    <dgm:pt modelId="{E0EB33A7-0054-4AFC-8ECD-4ACE197E9EB6}" type="pres">
      <dgm:prSet presAssocID="{DF258DB3-CBFC-429F-AF04-63A8603FDA64}" presName="Name0" presStyleCnt="0">
        <dgm:presLayoutVars>
          <dgm:dir/>
          <dgm:animLvl val="lvl"/>
          <dgm:resizeHandles val="exact"/>
        </dgm:presLayoutVars>
      </dgm:prSet>
      <dgm:spPr/>
    </dgm:pt>
  </dgm:ptLst>
  <dgm:cxnLst>
    <dgm:cxn modelId="{ED0C8B24-3860-4995-ACDF-BA3E6DD0D31B}" type="presOf" srcId="{DF258DB3-CBFC-429F-AF04-63A8603FDA64}" destId="{E0EB33A7-0054-4AFC-8ECD-4ACE197E9EB6}" srcOrd="0"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8A1B717-C971-47A2-9A80-87E9EDD1481F}"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0CC43CC8-A76E-497F-857C-37B524A7714E}">
      <dgm:prSet/>
      <dgm:spPr/>
      <dgm:t>
        <a:bodyPr/>
        <a:lstStyle/>
        <a:p>
          <a:r>
            <a:rPr lang="en-GB" dirty="0"/>
            <a:t>Home care/domiciliary care providers across England (+18 services)</a:t>
          </a:r>
          <a:endParaRPr lang="en-US" dirty="0"/>
        </a:p>
      </dgm:t>
    </dgm:pt>
    <dgm:pt modelId="{C249072D-CEBB-4CDC-BE76-F8068D094993}" type="parTrans" cxnId="{C71C4D53-A8DE-4B78-9ABE-6D3DE33AC959}">
      <dgm:prSet/>
      <dgm:spPr/>
      <dgm:t>
        <a:bodyPr/>
        <a:lstStyle/>
        <a:p>
          <a:endParaRPr lang="en-US"/>
        </a:p>
      </dgm:t>
    </dgm:pt>
    <dgm:pt modelId="{C0D98DC3-C526-4286-A2E8-068B1F45FCFF}" type="sibTrans" cxnId="{C71C4D53-A8DE-4B78-9ABE-6D3DE33AC959}">
      <dgm:prSet/>
      <dgm:spPr/>
      <dgm:t>
        <a:bodyPr/>
        <a:lstStyle/>
        <a:p>
          <a:endParaRPr lang="en-US"/>
        </a:p>
      </dgm:t>
    </dgm:pt>
    <dgm:pt modelId="{E26B4509-BA5F-4CAB-91D3-2C9CF3DC0CD7}" type="pres">
      <dgm:prSet presAssocID="{88A1B717-C971-47A2-9A80-87E9EDD1481F}" presName="linear" presStyleCnt="0">
        <dgm:presLayoutVars>
          <dgm:animLvl val="lvl"/>
          <dgm:resizeHandles val="exact"/>
        </dgm:presLayoutVars>
      </dgm:prSet>
      <dgm:spPr/>
    </dgm:pt>
    <dgm:pt modelId="{101CE0DF-6702-4104-B55A-2E7BD4D234CF}" type="pres">
      <dgm:prSet presAssocID="{0CC43CC8-A76E-497F-857C-37B524A7714E}" presName="parentText" presStyleLbl="node1" presStyleIdx="0" presStyleCnt="1">
        <dgm:presLayoutVars>
          <dgm:chMax val="0"/>
          <dgm:bulletEnabled val="1"/>
        </dgm:presLayoutVars>
      </dgm:prSet>
      <dgm:spPr/>
    </dgm:pt>
  </dgm:ptLst>
  <dgm:cxnLst>
    <dgm:cxn modelId="{17012C39-AB86-4839-BE15-D3B6E70ACB9B}" type="presOf" srcId="{88A1B717-C971-47A2-9A80-87E9EDD1481F}" destId="{E26B4509-BA5F-4CAB-91D3-2C9CF3DC0CD7}" srcOrd="0" destOrd="0" presId="urn:microsoft.com/office/officeart/2005/8/layout/vList2"/>
    <dgm:cxn modelId="{C71C4D53-A8DE-4B78-9ABE-6D3DE33AC959}" srcId="{88A1B717-C971-47A2-9A80-87E9EDD1481F}" destId="{0CC43CC8-A76E-497F-857C-37B524A7714E}" srcOrd="0" destOrd="0" parTransId="{C249072D-CEBB-4CDC-BE76-F8068D094993}" sibTransId="{C0D98DC3-C526-4286-A2E8-068B1F45FCFF}"/>
    <dgm:cxn modelId="{DBF0C8B4-6FC2-4D32-8DCD-2009038476FF}" type="presOf" srcId="{0CC43CC8-A76E-497F-857C-37B524A7714E}" destId="{101CE0DF-6702-4104-B55A-2E7BD4D234CF}" srcOrd="0" destOrd="0" presId="urn:microsoft.com/office/officeart/2005/8/layout/vList2"/>
    <dgm:cxn modelId="{B895ADB6-20CD-4969-9CCF-EAB3F7604D6E}" type="presParOf" srcId="{E26B4509-BA5F-4CAB-91D3-2C9CF3DC0CD7}" destId="{101CE0DF-6702-4104-B55A-2E7BD4D234C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B4AFD6D-A56B-469B-9CE9-A1EED273DF36}"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CF92CF07-B612-40E9-8CDE-26D32CDD0CE6}">
      <dgm:prSet/>
      <dgm:spPr/>
      <dgm:t>
        <a:bodyPr/>
        <a:lstStyle/>
        <a:p>
          <a:r>
            <a:rPr lang="en-GB" b="1" dirty="0"/>
            <a:t>Supported living is out of scope</a:t>
          </a:r>
          <a:endParaRPr lang="en-US" b="1" dirty="0"/>
        </a:p>
      </dgm:t>
    </dgm:pt>
    <dgm:pt modelId="{8EAE58B5-CFB2-4BAA-96D8-15BE364CD92B}" type="parTrans" cxnId="{8C888831-2D6B-4C04-9B9C-A3285EE31A70}">
      <dgm:prSet/>
      <dgm:spPr/>
      <dgm:t>
        <a:bodyPr/>
        <a:lstStyle/>
        <a:p>
          <a:endParaRPr lang="en-US"/>
        </a:p>
      </dgm:t>
    </dgm:pt>
    <dgm:pt modelId="{A9C62542-38C3-4717-B973-6099FF7992AF}" type="sibTrans" cxnId="{8C888831-2D6B-4C04-9B9C-A3285EE31A70}">
      <dgm:prSet/>
      <dgm:spPr/>
      <dgm:t>
        <a:bodyPr/>
        <a:lstStyle/>
        <a:p>
          <a:endParaRPr lang="en-US"/>
        </a:p>
      </dgm:t>
    </dgm:pt>
    <dgm:pt modelId="{D0C5535F-1B2F-49CF-BCF2-76842E3EB50E}">
      <dgm:prSet/>
      <dgm:spPr/>
      <dgm:t>
        <a:bodyPr/>
        <a:lstStyle/>
        <a:p>
          <a:r>
            <a:rPr lang="en-GB" b="1" dirty="0"/>
            <a:t>Extra care is out of scope </a:t>
          </a:r>
          <a:r>
            <a:rPr lang="en-GB" dirty="0"/>
            <a:t>– although if you are a </a:t>
          </a:r>
          <a:r>
            <a:rPr lang="en-GB" dirty="0" err="1"/>
            <a:t>dom</a:t>
          </a:r>
          <a:r>
            <a:rPr lang="en-GB" dirty="0"/>
            <a:t> care service working in the community and </a:t>
          </a:r>
          <a:r>
            <a:rPr lang="en-GB" b="1" dirty="0"/>
            <a:t>also</a:t>
          </a:r>
          <a:r>
            <a:rPr lang="en-GB" dirty="0"/>
            <a:t> provide services within an extra care scheme, all of your services </a:t>
          </a:r>
          <a:r>
            <a:rPr lang="en-GB" b="1" dirty="0"/>
            <a:t>are</a:t>
          </a:r>
          <a:r>
            <a:rPr lang="en-GB" dirty="0"/>
            <a:t> within scope</a:t>
          </a:r>
          <a:endParaRPr lang="en-US" dirty="0"/>
        </a:p>
      </dgm:t>
    </dgm:pt>
    <dgm:pt modelId="{468EF266-14FF-42BB-85D2-7CE69A4A0B68}" type="parTrans" cxnId="{FA7CB010-E096-47FD-A64E-65699EA4F3CD}">
      <dgm:prSet/>
      <dgm:spPr/>
      <dgm:t>
        <a:bodyPr/>
        <a:lstStyle/>
        <a:p>
          <a:endParaRPr lang="en-US"/>
        </a:p>
      </dgm:t>
    </dgm:pt>
    <dgm:pt modelId="{05B00B05-1525-4302-B490-CC36BB2340C5}" type="sibTrans" cxnId="{FA7CB010-E096-47FD-A64E-65699EA4F3CD}">
      <dgm:prSet/>
      <dgm:spPr/>
      <dgm:t>
        <a:bodyPr/>
        <a:lstStyle/>
        <a:p>
          <a:endParaRPr lang="en-US"/>
        </a:p>
      </dgm:t>
    </dgm:pt>
    <dgm:pt modelId="{81EEA6D4-CE86-43F8-A883-7F9B63F42816}">
      <dgm:prSe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GB" dirty="0"/>
            <a:t>Check out the official guidance on the next page which helps to define what’s in and what’s out of scope……</a:t>
          </a:r>
          <a:endParaRPr lang="en-US" dirty="0"/>
        </a:p>
        <a:p>
          <a:pPr marL="0" lvl="0" defTabSz="1022350">
            <a:lnSpc>
              <a:spcPct val="90000"/>
            </a:lnSpc>
            <a:spcBef>
              <a:spcPct val="0"/>
            </a:spcBef>
            <a:spcAft>
              <a:spcPct val="35000"/>
            </a:spcAft>
            <a:buNone/>
          </a:pPr>
          <a:r>
            <a:rPr lang="en-GB" dirty="0"/>
            <a:t>If in doubt, contact us on </a:t>
          </a:r>
          <a:r>
            <a:rPr lang="en-GB" dirty="0">
              <a:hlinkClick xmlns:r="http://schemas.openxmlformats.org/officeDocument/2006/relationships" r:id="rId1"/>
            </a:rPr>
            <a:t>costofcare@westsussex.gov.uk</a:t>
          </a:r>
          <a:endParaRPr lang="en-GB" dirty="0"/>
        </a:p>
        <a:p>
          <a:pPr marL="0" lvl="0" defTabSz="1022350">
            <a:lnSpc>
              <a:spcPct val="90000"/>
            </a:lnSpc>
            <a:spcBef>
              <a:spcPct val="0"/>
            </a:spcBef>
            <a:spcAft>
              <a:spcPct val="35000"/>
            </a:spcAft>
            <a:buNone/>
          </a:pPr>
          <a:endParaRPr lang="en-GB" dirty="0"/>
        </a:p>
      </dgm:t>
    </dgm:pt>
    <dgm:pt modelId="{204341FF-6FAA-4308-9F78-63736843F596}" type="parTrans" cxnId="{C55A8FB1-4BEB-4F09-8C96-9A03F06B2FCB}">
      <dgm:prSet/>
      <dgm:spPr/>
      <dgm:t>
        <a:bodyPr/>
        <a:lstStyle/>
        <a:p>
          <a:endParaRPr lang="en-US"/>
        </a:p>
      </dgm:t>
    </dgm:pt>
    <dgm:pt modelId="{C2E35773-3AC8-4E53-81C1-EFFDD67881FA}" type="sibTrans" cxnId="{C55A8FB1-4BEB-4F09-8C96-9A03F06B2FCB}">
      <dgm:prSet/>
      <dgm:spPr/>
      <dgm:t>
        <a:bodyPr/>
        <a:lstStyle/>
        <a:p>
          <a:endParaRPr lang="en-US"/>
        </a:p>
      </dgm:t>
    </dgm:pt>
    <dgm:pt modelId="{00D707FE-2984-4A99-B62B-37E88BE5AA4B}" type="pres">
      <dgm:prSet presAssocID="{2B4AFD6D-A56B-469B-9CE9-A1EED273DF36}" presName="linear" presStyleCnt="0">
        <dgm:presLayoutVars>
          <dgm:animLvl val="lvl"/>
          <dgm:resizeHandles val="exact"/>
        </dgm:presLayoutVars>
      </dgm:prSet>
      <dgm:spPr/>
    </dgm:pt>
    <dgm:pt modelId="{9B1A2B00-903B-4A8C-B904-1217D28A2233}" type="pres">
      <dgm:prSet presAssocID="{CF92CF07-B612-40E9-8CDE-26D32CDD0CE6}" presName="parentText" presStyleLbl="node1" presStyleIdx="0" presStyleCnt="3">
        <dgm:presLayoutVars>
          <dgm:chMax val="0"/>
          <dgm:bulletEnabled val="1"/>
        </dgm:presLayoutVars>
      </dgm:prSet>
      <dgm:spPr/>
    </dgm:pt>
    <dgm:pt modelId="{80750746-3ABF-4C39-A03A-25FE850594F7}" type="pres">
      <dgm:prSet presAssocID="{A9C62542-38C3-4717-B973-6099FF7992AF}" presName="spacer" presStyleCnt="0"/>
      <dgm:spPr/>
    </dgm:pt>
    <dgm:pt modelId="{4AD47721-2F01-48E5-B4F0-3296E170EEE9}" type="pres">
      <dgm:prSet presAssocID="{D0C5535F-1B2F-49CF-BCF2-76842E3EB50E}" presName="parentText" presStyleLbl="node1" presStyleIdx="1" presStyleCnt="3">
        <dgm:presLayoutVars>
          <dgm:chMax val="0"/>
          <dgm:bulletEnabled val="1"/>
        </dgm:presLayoutVars>
      </dgm:prSet>
      <dgm:spPr/>
    </dgm:pt>
    <dgm:pt modelId="{45D4EC57-2868-4CD7-8B03-52B64ADE7510}" type="pres">
      <dgm:prSet presAssocID="{05B00B05-1525-4302-B490-CC36BB2340C5}" presName="spacer" presStyleCnt="0"/>
      <dgm:spPr/>
    </dgm:pt>
    <dgm:pt modelId="{116CE0C3-B40E-4A42-993B-EBD7B07BFBD9}" type="pres">
      <dgm:prSet presAssocID="{81EEA6D4-CE86-43F8-A883-7F9B63F42816}" presName="parentText" presStyleLbl="node1" presStyleIdx="2" presStyleCnt="3" custScaleY="143397">
        <dgm:presLayoutVars>
          <dgm:chMax val="0"/>
          <dgm:bulletEnabled val="1"/>
        </dgm:presLayoutVars>
      </dgm:prSet>
      <dgm:spPr/>
    </dgm:pt>
  </dgm:ptLst>
  <dgm:cxnLst>
    <dgm:cxn modelId="{BC89BA0D-41C0-4195-8D0F-D3CD59E935A5}" type="presOf" srcId="{CF92CF07-B612-40E9-8CDE-26D32CDD0CE6}" destId="{9B1A2B00-903B-4A8C-B904-1217D28A2233}" srcOrd="0" destOrd="0" presId="urn:microsoft.com/office/officeart/2005/8/layout/vList2"/>
    <dgm:cxn modelId="{FA7CB010-E096-47FD-A64E-65699EA4F3CD}" srcId="{2B4AFD6D-A56B-469B-9CE9-A1EED273DF36}" destId="{D0C5535F-1B2F-49CF-BCF2-76842E3EB50E}" srcOrd="1" destOrd="0" parTransId="{468EF266-14FF-42BB-85D2-7CE69A4A0B68}" sibTransId="{05B00B05-1525-4302-B490-CC36BB2340C5}"/>
    <dgm:cxn modelId="{AE9FDD1E-F836-4E0B-9492-8F4A1E424584}" type="presOf" srcId="{81EEA6D4-CE86-43F8-A883-7F9B63F42816}" destId="{116CE0C3-B40E-4A42-993B-EBD7B07BFBD9}" srcOrd="0" destOrd="0" presId="urn:microsoft.com/office/officeart/2005/8/layout/vList2"/>
    <dgm:cxn modelId="{8C888831-2D6B-4C04-9B9C-A3285EE31A70}" srcId="{2B4AFD6D-A56B-469B-9CE9-A1EED273DF36}" destId="{CF92CF07-B612-40E9-8CDE-26D32CDD0CE6}" srcOrd="0" destOrd="0" parTransId="{8EAE58B5-CFB2-4BAA-96D8-15BE364CD92B}" sibTransId="{A9C62542-38C3-4717-B973-6099FF7992AF}"/>
    <dgm:cxn modelId="{7B60A66B-DA03-4B03-8914-A96D3DE7B4D4}" type="presOf" srcId="{D0C5535F-1B2F-49CF-BCF2-76842E3EB50E}" destId="{4AD47721-2F01-48E5-B4F0-3296E170EEE9}" srcOrd="0" destOrd="0" presId="urn:microsoft.com/office/officeart/2005/8/layout/vList2"/>
    <dgm:cxn modelId="{C55A8FB1-4BEB-4F09-8C96-9A03F06B2FCB}" srcId="{2B4AFD6D-A56B-469B-9CE9-A1EED273DF36}" destId="{81EEA6D4-CE86-43F8-A883-7F9B63F42816}" srcOrd="2" destOrd="0" parTransId="{204341FF-6FAA-4308-9F78-63736843F596}" sibTransId="{C2E35773-3AC8-4E53-81C1-EFFDD67881FA}"/>
    <dgm:cxn modelId="{F1AC72FE-7CC4-4B51-9176-1C7D3F2A148D}" type="presOf" srcId="{2B4AFD6D-A56B-469B-9CE9-A1EED273DF36}" destId="{00D707FE-2984-4A99-B62B-37E88BE5AA4B}" srcOrd="0" destOrd="0" presId="urn:microsoft.com/office/officeart/2005/8/layout/vList2"/>
    <dgm:cxn modelId="{FFA3E975-780B-4F9D-BC1D-5E4F4945A5C1}" type="presParOf" srcId="{00D707FE-2984-4A99-B62B-37E88BE5AA4B}" destId="{9B1A2B00-903B-4A8C-B904-1217D28A2233}" srcOrd="0" destOrd="0" presId="urn:microsoft.com/office/officeart/2005/8/layout/vList2"/>
    <dgm:cxn modelId="{59587BD9-A10C-4A97-BE5F-1CBDBE01100D}" type="presParOf" srcId="{00D707FE-2984-4A99-B62B-37E88BE5AA4B}" destId="{80750746-3ABF-4C39-A03A-25FE850594F7}" srcOrd="1" destOrd="0" presId="urn:microsoft.com/office/officeart/2005/8/layout/vList2"/>
    <dgm:cxn modelId="{3E2CBB2E-1826-4BC5-9AA8-CA788A35EBD2}" type="presParOf" srcId="{00D707FE-2984-4A99-B62B-37E88BE5AA4B}" destId="{4AD47721-2F01-48E5-B4F0-3296E170EEE9}" srcOrd="2" destOrd="0" presId="urn:microsoft.com/office/officeart/2005/8/layout/vList2"/>
    <dgm:cxn modelId="{C726F39E-B64F-4605-BA6D-AB47D5D7DB92}" type="presParOf" srcId="{00D707FE-2984-4A99-B62B-37E88BE5AA4B}" destId="{45D4EC57-2868-4CD7-8B03-52B64ADE7510}" srcOrd="3" destOrd="0" presId="urn:microsoft.com/office/officeart/2005/8/layout/vList2"/>
    <dgm:cxn modelId="{31744062-D2FF-48E5-923D-205346039483}" type="presParOf" srcId="{00D707FE-2984-4A99-B62B-37E88BE5AA4B}" destId="{116CE0C3-B40E-4A42-993B-EBD7B07BFBD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671D50E-4829-4363-B845-EF753DE94838}"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3FAE5D2-01D7-4B71-8E8C-000DBA1452BC}">
      <dgm:prSet/>
      <dgm:spPr/>
      <dgm:t>
        <a:bodyPr/>
        <a:lstStyle/>
        <a:p>
          <a:r>
            <a:rPr lang="en-GB"/>
            <a:t>It looks more complicated than it is</a:t>
          </a:r>
          <a:endParaRPr lang="en-US"/>
        </a:p>
      </dgm:t>
    </dgm:pt>
    <dgm:pt modelId="{0C472947-355D-4F70-8672-7988C329B10E}" type="parTrans" cxnId="{73B122FB-E88A-4557-ADF3-E3FDE9E724BB}">
      <dgm:prSet/>
      <dgm:spPr/>
      <dgm:t>
        <a:bodyPr/>
        <a:lstStyle/>
        <a:p>
          <a:endParaRPr lang="en-US"/>
        </a:p>
      </dgm:t>
    </dgm:pt>
    <dgm:pt modelId="{05BCCE33-4EBA-4C27-B1E0-A15A09A28C18}" type="sibTrans" cxnId="{73B122FB-E88A-4557-ADF3-E3FDE9E724BB}">
      <dgm:prSet/>
      <dgm:spPr/>
      <dgm:t>
        <a:bodyPr/>
        <a:lstStyle/>
        <a:p>
          <a:endParaRPr lang="en-US"/>
        </a:p>
      </dgm:t>
    </dgm:pt>
    <dgm:pt modelId="{6B6018CB-ED97-420B-A1F2-A32C06D6DEE4}">
      <dgm:prSet/>
      <dgm:spPr/>
      <dgm:t>
        <a:bodyPr/>
        <a:lstStyle/>
        <a:p>
          <a:r>
            <a:rPr lang="en-GB"/>
            <a:t>Good advice is to look at the tool first and see what information you need to gather before you try to input your costs</a:t>
          </a:r>
          <a:endParaRPr lang="en-US"/>
        </a:p>
      </dgm:t>
    </dgm:pt>
    <dgm:pt modelId="{E605FB19-4316-41E3-8C14-3C1592F00348}" type="parTrans" cxnId="{D89F3F8E-CEFA-48C2-9504-05F42D44F50A}">
      <dgm:prSet/>
      <dgm:spPr/>
      <dgm:t>
        <a:bodyPr/>
        <a:lstStyle/>
        <a:p>
          <a:endParaRPr lang="en-US"/>
        </a:p>
      </dgm:t>
    </dgm:pt>
    <dgm:pt modelId="{A773A251-7281-49DA-B1DB-5351B66552BB}" type="sibTrans" cxnId="{D89F3F8E-CEFA-48C2-9504-05F42D44F50A}">
      <dgm:prSet/>
      <dgm:spPr/>
      <dgm:t>
        <a:bodyPr/>
        <a:lstStyle/>
        <a:p>
          <a:endParaRPr lang="en-US"/>
        </a:p>
      </dgm:t>
    </dgm:pt>
    <dgm:pt modelId="{6AA99451-F780-4C61-8370-4F59F196B173}">
      <dgm:prSet/>
      <dgm:spPr/>
      <dgm:t>
        <a:bodyPr/>
        <a:lstStyle/>
        <a:p>
          <a:r>
            <a:rPr lang="en-GB"/>
            <a:t>There’s lots of guidance as you work your way through the tool</a:t>
          </a:r>
          <a:endParaRPr lang="en-US"/>
        </a:p>
      </dgm:t>
    </dgm:pt>
    <dgm:pt modelId="{D2443E71-E237-416E-8240-9EFC1023D007}" type="parTrans" cxnId="{9B5BA428-DAE0-4E70-82B8-BB1FC049C7A2}">
      <dgm:prSet/>
      <dgm:spPr/>
      <dgm:t>
        <a:bodyPr/>
        <a:lstStyle/>
        <a:p>
          <a:endParaRPr lang="en-US"/>
        </a:p>
      </dgm:t>
    </dgm:pt>
    <dgm:pt modelId="{E4473BCA-9C5E-4DBA-97E1-A918D881F015}" type="sibTrans" cxnId="{9B5BA428-DAE0-4E70-82B8-BB1FC049C7A2}">
      <dgm:prSet/>
      <dgm:spPr/>
      <dgm:t>
        <a:bodyPr/>
        <a:lstStyle/>
        <a:p>
          <a:endParaRPr lang="en-US"/>
        </a:p>
      </dgm:t>
    </dgm:pt>
    <dgm:pt modelId="{62FC350B-C9EE-4AE1-A863-984787A9B32E}">
      <dgm:prSet/>
      <dgm:spPr/>
      <dgm:t>
        <a:bodyPr/>
        <a:lstStyle/>
        <a:p>
          <a:r>
            <a:rPr lang="en-GB"/>
            <a:t>If you get stuck or find something difficult to figure out, use one of the sources of support you can find at the end of this briefing</a:t>
          </a:r>
          <a:endParaRPr lang="en-US"/>
        </a:p>
      </dgm:t>
    </dgm:pt>
    <dgm:pt modelId="{39472C00-8DB6-4EEE-A4BD-D8921A23E819}" type="parTrans" cxnId="{D61745BA-5ED7-46CF-91A9-4D26785E9712}">
      <dgm:prSet/>
      <dgm:spPr/>
      <dgm:t>
        <a:bodyPr/>
        <a:lstStyle/>
        <a:p>
          <a:endParaRPr lang="en-US"/>
        </a:p>
      </dgm:t>
    </dgm:pt>
    <dgm:pt modelId="{091C4E49-6F2C-4687-81EE-4E14B357107A}" type="sibTrans" cxnId="{D61745BA-5ED7-46CF-91A9-4D26785E9712}">
      <dgm:prSet/>
      <dgm:spPr/>
      <dgm:t>
        <a:bodyPr/>
        <a:lstStyle/>
        <a:p>
          <a:endParaRPr lang="en-US"/>
        </a:p>
      </dgm:t>
    </dgm:pt>
    <dgm:pt modelId="{1EF21B8E-2163-415D-8E5F-0169714473BC}" type="pres">
      <dgm:prSet presAssocID="{0671D50E-4829-4363-B845-EF753DE94838}" presName="root" presStyleCnt="0">
        <dgm:presLayoutVars>
          <dgm:dir/>
          <dgm:resizeHandles val="exact"/>
        </dgm:presLayoutVars>
      </dgm:prSet>
      <dgm:spPr/>
    </dgm:pt>
    <dgm:pt modelId="{FCB5A7EB-241B-4438-A3D0-A9FB03712DBF}" type="pres">
      <dgm:prSet presAssocID="{13FAE5D2-01D7-4B71-8E8C-000DBA1452BC}" presName="compNode" presStyleCnt="0"/>
      <dgm:spPr/>
    </dgm:pt>
    <dgm:pt modelId="{B06138D8-F1CC-49C0-BCB0-42D809D4B735}" type="pres">
      <dgm:prSet presAssocID="{13FAE5D2-01D7-4B71-8E8C-000DBA1452BC}" presName="bgRect" presStyleLbl="bgShp" presStyleIdx="0" presStyleCnt="4"/>
      <dgm:spPr/>
    </dgm:pt>
    <dgm:pt modelId="{2DFE5138-8586-438A-BEDE-E08F146D621E}" type="pres">
      <dgm:prSet presAssocID="{13FAE5D2-01D7-4B71-8E8C-000DBA1452BC}"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20366F64-747A-4806-AC65-6856E7CC0500}" type="pres">
      <dgm:prSet presAssocID="{13FAE5D2-01D7-4B71-8E8C-000DBA1452BC}" presName="spaceRect" presStyleCnt="0"/>
      <dgm:spPr/>
    </dgm:pt>
    <dgm:pt modelId="{9D5167F4-3D0B-44E6-B768-04BC5FB6146F}" type="pres">
      <dgm:prSet presAssocID="{13FAE5D2-01D7-4B71-8E8C-000DBA1452BC}" presName="parTx" presStyleLbl="revTx" presStyleIdx="0" presStyleCnt="4">
        <dgm:presLayoutVars>
          <dgm:chMax val="0"/>
          <dgm:chPref val="0"/>
        </dgm:presLayoutVars>
      </dgm:prSet>
      <dgm:spPr/>
    </dgm:pt>
    <dgm:pt modelId="{2DD43CD2-E166-4850-A037-F4563E3741F6}" type="pres">
      <dgm:prSet presAssocID="{05BCCE33-4EBA-4C27-B1E0-A15A09A28C18}" presName="sibTrans" presStyleCnt="0"/>
      <dgm:spPr/>
    </dgm:pt>
    <dgm:pt modelId="{7FD1BE01-DCA7-49C6-B32B-805731836ADF}" type="pres">
      <dgm:prSet presAssocID="{6B6018CB-ED97-420B-A1F2-A32C06D6DEE4}" presName="compNode" presStyleCnt="0"/>
      <dgm:spPr/>
    </dgm:pt>
    <dgm:pt modelId="{A087F4C4-1B68-424D-B359-3B70F3428472}" type="pres">
      <dgm:prSet presAssocID="{6B6018CB-ED97-420B-A1F2-A32C06D6DEE4}" presName="bgRect" presStyleLbl="bgShp" presStyleIdx="1" presStyleCnt="4"/>
      <dgm:spPr/>
    </dgm:pt>
    <dgm:pt modelId="{2164BC28-E18B-4C48-BC0A-DDAE21F50A65}" type="pres">
      <dgm:prSet presAssocID="{6B6018CB-ED97-420B-A1F2-A32C06D6DEE4}"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ight Bulb and Gear"/>
        </a:ext>
      </dgm:extLst>
    </dgm:pt>
    <dgm:pt modelId="{A60E6A37-AD18-4772-8182-AA2DDAC8018C}" type="pres">
      <dgm:prSet presAssocID="{6B6018CB-ED97-420B-A1F2-A32C06D6DEE4}" presName="spaceRect" presStyleCnt="0"/>
      <dgm:spPr/>
    </dgm:pt>
    <dgm:pt modelId="{80FC469B-A070-4671-B9ED-B5F317990BC5}" type="pres">
      <dgm:prSet presAssocID="{6B6018CB-ED97-420B-A1F2-A32C06D6DEE4}" presName="parTx" presStyleLbl="revTx" presStyleIdx="1" presStyleCnt="4">
        <dgm:presLayoutVars>
          <dgm:chMax val="0"/>
          <dgm:chPref val="0"/>
        </dgm:presLayoutVars>
      </dgm:prSet>
      <dgm:spPr/>
    </dgm:pt>
    <dgm:pt modelId="{EC80E3D1-AAD5-4749-9FCB-C706FA86D997}" type="pres">
      <dgm:prSet presAssocID="{A773A251-7281-49DA-B1DB-5351B66552BB}" presName="sibTrans" presStyleCnt="0"/>
      <dgm:spPr/>
    </dgm:pt>
    <dgm:pt modelId="{32DD48DD-6CE0-415F-8A56-C3D37289A195}" type="pres">
      <dgm:prSet presAssocID="{6AA99451-F780-4C61-8370-4F59F196B173}" presName="compNode" presStyleCnt="0"/>
      <dgm:spPr/>
    </dgm:pt>
    <dgm:pt modelId="{CE5AAD09-CEE7-422E-88A8-5F70385201A3}" type="pres">
      <dgm:prSet presAssocID="{6AA99451-F780-4C61-8370-4F59F196B173}" presName="bgRect" presStyleLbl="bgShp" presStyleIdx="2" presStyleCnt="4"/>
      <dgm:spPr/>
    </dgm:pt>
    <dgm:pt modelId="{8C6D69C9-40B1-4B14-8533-7641CA3A2FA0}" type="pres">
      <dgm:prSet presAssocID="{6AA99451-F780-4C61-8370-4F59F196B173}"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ools"/>
        </a:ext>
      </dgm:extLst>
    </dgm:pt>
    <dgm:pt modelId="{58FEE0CF-A0CD-4193-AEB0-F7C6D208E0DB}" type="pres">
      <dgm:prSet presAssocID="{6AA99451-F780-4C61-8370-4F59F196B173}" presName="spaceRect" presStyleCnt="0"/>
      <dgm:spPr/>
    </dgm:pt>
    <dgm:pt modelId="{DA0A5962-62B8-4D5B-BEC6-65D10BD944EA}" type="pres">
      <dgm:prSet presAssocID="{6AA99451-F780-4C61-8370-4F59F196B173}" presName="parTx" presStyleLbl="revTx" presStyleIdx="2" presStyleCnt="4">
        <dgm:presLayoutVars>
          <dgm:chMax val="0"/>
          <dgm:chPref val="0"/>
        </dgm:presLayoutVars>
      </dgm:prSet>
      <dgm:spPr/>
    </dgm:pt>
    <dgm:pt modelId="{E2CB779A-0655-4640-B3F8-0643157DCAEA}" type="pres">
      <dgm:prSet presAssocID="{E4473BCA-9C5E-4DBA-97E1-A918D881F015}" presName="sibTrans" presStyleCnt="0"/>
      <dgm:spPr/>
    </dgm:pt>
    <dgm:pt modelId="{9A99B3E9-6F14-47BC-A310-282ED718CED7}" type="pres">
      <dgm:prSet presAssocID="{62FC350B-C9EE-4AE1-A863-984787A9B32E}" presName="compNode" presStyleCnt="0"/>
      <dgm:spPr/>
    </dgm:pt>
    <dgm:pt modelId="{531328DE-D3AE-47C8-BDC2-93C6252186A2}" type="pres">
      <dgm:prSet presAssocID="{62FC350B-C9EE-4AE1-A863-984787A9B32E}" presName="bgRect" presStyleLbl="bgShp" presStyleIdx="3" presStyleCnt="4"/>
      <dgm:spPr/>
    </dgm:pt>
    <dgm:pt modelId="{7F04001F-F9B3-4FF1-9953-01905AC43683}" type="pres">
      <dgm:prSet presAssocID="{62FC350B-C9EE-4AE1-A863-984787A9B32E}"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Irritant"/>
        </a:ext>
      </dgm:extLst>
    </dgm:pt>
    <dgm:pt modelId="{4D0CC036-35D8-4E41-803C-BA4B8AA33898}" type="pres">
      <dgm:prSet presAssocID="{62FC350B-C9EE-4AE1-A863-984787A9B32E}" presName="spaceRect" presStyleCnt="0"/>
      <dgm:spPr/>
    </dgm:pt>
    <dgm:pt modelId="{BF7B3190-B652-45F4-ABF4-C20A548F1B6D}" type="pres">
      <dgm:prSet presAssocID="{62FC350B-C9EE-4AE1-A863-984787A9B32E}" presName="parTx" presStyleLbl="revTx" presStyleIdx="3" presStyleCnt="4">
        <dgm:presLayoutVars>
          <dgm:chMax val="0"/>
          <dgm:chPref val="0"/>
        </dgm:presLayoutVars>
      </dgm:prSet>
      <dgm:spPr/>
    </dgm:pt>
  </dgm:ptLst>
  <dgm:cxnLst>
    <dgm:cxn modelId="{9B5BA428-DAE0-4E70-82B8-BB1FC049C7A2}" srcId="{0671D50E-4829-4363-B845-EF753DE94838}" destId="{6AA99451-F780-4C61-8370-4F59F196B173}" srcOrd="2" destOrd="0" parTransId="{D2443E71-E237-416E-8240-9EFC1023D007}" sibTransId="{E4473BCA-9C5E-4DBA-97E1-A918D881F015}"/>
    <dgm:cxn modelId="{46140E62-6C1D-4D42-953E-7E908804EB9E}" type="presOf" srcId="{0671D50E-4829-4363-B845-EF753DE94838}" destId="{1EF21B8E-2163-415D-8E5F-0169714473BC}" srcOrd="0" destOrd="0" presId="urn:microsoft.com/office/officeart/2018/2/layout/IconVerticalSolidList"/>
    <dgm:cxn modelId="{A42B5746-FFB8-4FB7-B736-1904DB8721B2}" type="presOf" srcId="{13FAE5D2-01D7-4B71-8E8C-000DBA1452BC}" destId="{9D5167F4-3D0B-44E6-B768-04BC5FB6146F}" srcOrd="0" destOrd="0" presId="urn:microsoft.com/office/officeart/2018/2/layout/IconVerticalSolidList"/>
    <dgm:cxn modelId="{0994D379-C9D6-4537-8F53-2FE0E331ACA9}" type="presOf" srcId="{6AA99451-F780-4C61-8370-4F59F196B173}" destId="{DA0A5962-62B8-4D5B-BEC6-65D10BD944EA}" srcOrd="0" destOrd="0" presId="urn:microsoft.com/office/officeart/2018/2/layout/IconVerticalSolidList"/>
    <dgm:cxn modelId="{D89F3F8E-CEFA-48C2-9504-05F42D44F50A}" srcId="{0671D50E-4829-4363-B845-EF753DE94838}" destId="{6B6018CB-ED97-420B-A1F2-A32C06D6DEE4}" srcOrd="1" destOrd="0" parTransId="{E605FB19-4316-41E3-8C14-3C1592F00348}" sibTransId="{A773A251-7281-49DA-B1DB-5351B66552BB}"/>
    <dgm:cxn modelId="{8FCD4897-BCA6-40DB-A8B5-6E3ACB40B7BC}" type="presOf" srcId="{62FC350B-C9EE-4AE1-A863-984787A9B32E}" destId="{BF7B3190-B652-45F4-ABF4-C20A548F1B6D}" srcOrd="0" destOrd="0" presId="urn:microsoft.com/office/officeart/2018/2/layout/IconVerticalSolidList"/>
    <dgm:cxn modelId="{D61745BA-5ED7-46CF-91A9-4D26785E9712}" srcId="{0671D50E-4829-4363-B845-EF753DE94838}" destId="{62FC350B-C9EE-4AE1-A863-984787A9B32E}" srcOrd="3" destOrd="0" parTransId="{39472C00-8DB6-4EEE-A4BD-D8921A23E819}" sibTransId="{091C4E49-6F2C-4687-81EE-4E14B357107A}"/>
    <dgm:cxn modelId="{9D2C34E7-39AC-48F2-9AB9-3FB5AC61B99A}" type="presOf" srcId="{6B6018CB-ED97-420B-A1F2-A32C06D6DEE4}" destId="{80FC469B-A070-4671-B9ED-B5F317990BC5}" srcOrd="0" destOrd="0" presId="urn:microsoft.com/office/officeart/2018/2/layout/IconVerticalSolidList"/>
    <dgm:cxn modelId="{73B122FB-E88A-4557-ADF3-E3FDE9E724BB}" srcId="{0671D50E-4829-4363-B845-EF753DE94838}" destId="{13FAE5D2-01D7-4B71-8E8C-000DBA1452BC}" srcOrd="0" destOrd="0" parTransId="{0C472947-355D-4F70-8672-7988C329B10E}" sibTransId="{05BCCE33-4EBA-4C27-B1E0-A15A09A28C18}"/>
    <dgm:cxn modelId="{C463E77C-A185-4D97-9958-35E9E772E463}" type="presParOf" srcId="{1EF21B8E-2163-415D-8E5F-0169714473BC}" destId="{FCB5A7EB-241B-4438-A3D0-A9FB03712DBF}" srcOrd="0" destOrd="0" presId="urn:microsoft.com/office/officeart/2018/2/layout/IconVerticalSolidList"/>
    <dgm:cxn modelId="{89A7DE7B-D16F-4386-9B31-A47CBF715C7E}" type="presParOf" srcId="{FCB5A7EB-241B-4438-A3D0-A9FB03712DBF}" destId="{B06138D8-F1CC-49C0-BCB0-42D809D4B735}" srcOrd="0" destOrd="0" presId="urn:microsoft.com/office/officeart/2018/2/layout/IconVerticalSolidList"/>
    <dgm:cxn modelId="{3A60886B-B587-4C86-B799-1A6383AAFA8A}" type="presParOf" srcId="{FCB5A7EB-241B-4438-A3D0-A9FB03712DBF}" destId="{2DFE5138-8586-438A-BEDE-E08F146D621E}" srcOrd="1" destOrd="0" presId="urn:microsoft.com/office/officeart/2018/2/layout/IconVerticalSolidList"/>
    <dgm:cxn modelId="{EA0DF6B2-F5A6-4E08-B093-92D98D276365}" type="presParOf" srcId="{FCB5A7EB-241B-4438-A3D0-A9FB03712DBF}" destId="{20366F64-747A-4806-AC65-6856E7CC0500}" srcOrd="2" destOrd="0" presId="urn:microsoft.com/office/officeart/2018/2/layout/IconVerticalSolidList"/>
    <dgm:cxn modelId="{E4E880BE-AC4F-4C7A-A0FE-E79D42054A96}" type="presParOf" srcId="{FCB5A7EB-241B-4438-A3D0-A9FB03712DBF}" destId="{9D5167F4-3D0B-44E6-B768-04BC5FB6146F}" srcOrd="3" destOrd="0" presId="urn:microsoft.com/office/officeart/2018/2/layout/IconVerticalSolidList"/>
    <dgm:cxn modelId="{2ED29AC1-9807-41EE-BA9F-BC1884B7FD16}" type="presParOf" srcId="{1EF21B8E-2163-415D-8E5F-0169714473BC}" destId="{2DD43CD2-E166-4850-A037-F4563E3741F6}" srcOrd="1" destOrd="0" presId="urn:microsoft.com/office/officeart/2018/2/layout/IconVerticalSolidList"/>
    <dgm:cxn modelId="{85732B21-BA4B-405F-B851-123F117D03E7}" type="presParOf" srcId="{1EF21B8E-2163-415D-8E5F-0169714473BC}" destId="{7FD1BE01-DCA7-49C6-B32B-805731836ADF}" srcOrd="2" destOrd="0" presId="urn:microsoft.com/office/officeart/2018/2/layout/IconVerticalSolidList"/>
    <dgm:cxn modelId="{6E344C1B-4CCC-4C07-A66D-6C1D19753846}" type="presParOf" srcId="{7FD1BE01-DCA7-49C6-B32B-805731836ADF}" destId="{A087F4C4-1B68-424D-B359-3B70F3428472}" srcOrd="0" destOrd="0" presId="urn:microsoft.com/office/officeart/2018/2/layout/IconVerticalSolidList"/>
    <dgm:cxn modelId="{BFEDE101-0539-4AEB-BC04-F8C2E5C28681}" type="presParOf" srcId="{7FD1BE01-DCA7-49C6-B32B-805731836ADF}" destId="{2164BC28-E18B-4C48-BC0A-DDAE21F50A65}" srcOrd="1" destOrd="0" presId="urn:microsoft.com/office/officeart/2018/2/layout/IconVerticalSolidList"/>
    <dgm:cxn modelId="{1759725D-FAA9-4963-ABE1-F8AA6FA52C67}" type="presParOf" srcId="{7FD1BE01-DCA7-49C6-B32B-805731836ADF}" destId="{A60E6A37-AD18-4772-8182-AA2DDAC8018C}" srcOrd="2" destOrd="0" presId="urn:microsoft.com/office/officeart/2018/2/layout/IconVerticalSolidList"/>
    <dgm:cxn modelId="{0E7E89BB-89AD-40E0-9B47-37522893E2B4}" type="presParOf" srcId="{7FD1BE01-DCA7-49C6-B32B-805731836ADF}" destId="{80FC469B-A070-4671-B9ED-B5F317990BC5}" srcOrd="3" destOrd="0" presId="urn:microsoft.com/office/officeart/2018/2/layout/IconVerticalSolidList"/>
    <dgm:cxn modelId="{A935CEE9-42B8-4AC6-BEE6-4386620B9D37}" type="presParOf" srcId="{1EF21B8E-2163-415D-8E5F-0169714473BC}" destId="{EC80E3D1-AAD5-4749-9FCB-C706FA86D997}" srcOrd="3" destOrd="0" presId="urn:microsoft.com/office/officeart/2018/2/layout/IconVerticalSolidList"/>
    <dgm:cxn modelId="{F6C7EC4C-3ABC-4DD2-B4E4-6D37EFCB96EE}" type="presParOf" srcId="{1EF21B8E-2163-415D-8E5F-0169714473BC}" destId="{32DD48DD-6CE0-415F-8A56-C3D37289A195}" srcOrd="4" destOrd="0" presId="urn:microsoft.com/office/officeart/2018/2/layout/IconVerticalSolidList"/>
    <dgm:cxn modelId="{B8B6E0A7-6F77-43A3-B543-67665C404CD8}" type="presParOf" srcId="{32DD48DD-6CE0-415F-8A56-C3D37289A195}" destId="{CE5AAD09-CEE7-422E-88A8-5F70385201A3}" srcOrd="0" destOrd="0" presId="urn:microsoft.com/office/officeart/2018/2/layout/IconVerticalSolidList"/>
    <dgm:cxn modelId="{9D30FC87-C0E7-4F22-A281-687CE2883CE1}" type="presParOf" srcId="{32DD48DD-6CE0-415F-8A56-C3D37289A195}" destId="{8C6D69C9-40B1-4B14-8533-7641CA3A2FA0}" srcOrd="1" destOrd="0" presId="urn:microsoft.com/office/officeart/2018/2/layout/IconVerticalSolidList"/>
    <dgm:cxn modelId="{FF9BD6A7-85C4-4D72-81C1-7761E808582B}" type="presParOf" srcId="{32DD48DD-6CE0-415F-8A56-C3D37289A195}" destId="{58FEE0CF-A0CD-4193-AEB0-F7C6D208E0DB}" srcOrd="2" destOrd="0" presId="urn:microsoft.com/office/officeart/2018/2/layout/IconVerticalSolidList"/>
    <dgm:cxn modelId="{DC00E07C-1073-429C-93AE-376CB6403F4C}" type="presParOf" srcId="{32DD48DD-6CE0-415F-8A56-C3D37289A195}" destId="{DA0A5962-62B8-4D5B-BEC6-65D10BD944EA}" srcOrd="3" destOrd="0" presId="urn:microsoft.com/office/officeart/2018/2/layout/IconVerticalSolidList"/>
    <dgm:cxn modelId="{7666C769-5E96-4F4A-8C64-35E05187BCB6}" type="presParOf" srcId="{1EF21B8E-2163-415D-8E5F-0169714473BC}" destId="{E2CB779A-0655-4640-B3F8-0643157DCAEA}" srcOrd="5" destOrd="0" presId="urn:microsoft.com/office/officeart/2018/2/layout/IconVerticalSolidList"/>
    <dgm:cxn modelId="{EF8972FF-E67E-41E8-ADAC-21C3647E6ECF}" type="presParOf" srcId="{1EF21B8E-2163-415D-8E5F-0169714473BC}" destId="{9A99B3E9-6F14-47BC-A310-282ED718CED7}" srcOrd="6" destOrd="0" presId="urn:microsoft.com/office/officeart/2018/2/layout/IconVerticalSolidList"/>
    <dgm:cxn modelId="{5CA2A221-1AA7-4435-9A37-CB4010515075}" type="presParOf" srcId="{9A99B3E9-6F14-47BC-A310-282ED718CED7}" destId="{531328DE-D3AE-47C8-BDC2-93C6252186A2}" srcOrd="0" destOrd="0" presId="urn:microsoft.com/office/officeart/2018/2/layout/IconVerticalSolidList"/>
    <dgm:cxn modelId="{D1B7092E-8FC4-461B-AAF6-0B220901C078}" type="presParOf" srcId="{9A99B3E9-6F14-47BC-A310-282ED718CED7}" destId="{7F04001F-F9B3-4FF1-9953-01905AC43683}" srcOrd="1" destOrd="0" presId="urn:microsoft.com/office/officeart/2018/2/layout/IconVerticalSolidList"/>
    <dgm:cxn modelId="{C217DD1B-B835-4487-B8D7-2C037A115D65}" type="presParOf" srcId="{9A99B3E9-6F14-47BC-A310-282ED718CED7}" destId="{4D0CC036-35D8-4E41-803C-BA4B8AA33898}" srcOrd="2" destOrd="0" presId="urn:microsoft.com/office/officeart/2018/2/layout/IconVerticalSolidList"/>
    <dgm:cxn modelId="{042597A3-B8C7-4C56-A234-598D9012557F}" type="presParOf" srcId="{9A99B3E9-6F14-47BC-A310-282ED718CED7}" destId="{BF7B3190-B652-45F4-ABF4-C20A548F1B6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78E0677-B994-4B89-9104-63592487EB09}"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4DD88D41-F424-47C5-9ACB-CDDB7D00CB82}">
      <dgm:prSet/>
      <dgm:spPr/>
      <dgm:t>
        <a:bodyPr/>
        <a:lstStyle/>
        <a:p>
          <a:r>
            <a:rPr lang="en-GB" dirty="0"/>
            <a:t>You don’t have to do it in one sitting</a:t>
          </a:r>
          <a:endParaRPr lang="en-US" dirty="0"/>
        </a:p>
      </dgm:t>
    </dgm:pt>
    <dgm:pt modelId="{94362845-8C0A-45BD-B74A-E0B9A6ED696C}" type="parTrans" cxnId="{2DAD7138-9D65-40BE-90F4-CE900B540B2F}">
      <dgm:prSet/>
      <dgm:spPr/>
      <dgm:t>
        <a:bodyPr/>
        <a:lstStyle/>
        <a:p>
          <a:endParaRPr lang="en-US"/>
        </a:p>
      </dgm:t>
    </dgm:pt>
    <dgm:pt modelId="{93E6EAB8-D079-42A2-89AA-2B30D3D0B507}" type="sibTrans" cxnId="{2DAD7138-9D65-40BE-90F4-CE900B540B2F}">
      <dgm:prSet/>
      <dgm:spPr/>
      <dgm:t>
        <a:bodyPr/>
        <a:lstStyle/>
        <a:p>
          <a:endParaRPr lang="en-US"/>
        </a:p>
      </dgm:t>
    </dgm:pt>
    <dgm:pt modelId="{E416B041-D58C-4E11-B0D4-90D2266826C8}">
      <dgm:prSet/>
      <dgm:spPr/>
      <dgm:t>
        <a:bodyPr/>
        <a:lstStyle/>
        <a:p>
          <a:r>
            <a:rPr lang="en-GB"/>
            <a:t>But use the save button regularly!</a:t>
          </a:r>
          <a:endParaRPr lang="en-US"/>
        </a:p>
      </dgm:t>
    </dgm:pt>
    <dgm:pt modelId="{20F533CF-4320-41A1-94CC-7258BC969223}" type="parTrans" cxnId="{9C50F871-A148-42B2-95AB-95F46491CC41}">
      <dgm:prSet/>
      <dgm:spPr/>
      <dgm:t>
        <a:bodyPr/>
        <a:lstStyle/>
        <a:p>
          <a:endParaRPr lang="en-US"/>
        </a:p>
      </dgm:t>
    </dgm:pt>
    <dgm:pt modelId="{9B70FD81-6F76-4434-9A56-31A63AE9B5BD}" type="sibTrans" cxnId="{9C50F871-A148-42B2-95AB-95F46491CC41}">
      <dgm:prSet/>
      <dgm:spPr/>
      <dgm:t>
        <a:bodyPr/>
        <a:lstStyle/>
        <a:p>
          <a:endParaRPr lang="en-US"/>
        </a:p>
      </dgm:t>
    </dgm:pt>
    <dgm:pt modelId="{09BD588A-6CD7-403D-A4E4-886FAB30C406}" type="pres">
      <dgm:prSet presAssocID="{E78E0677-B994-4B89-9104-63592487EB09}" presName="linear" presStyleCnt="0">
        <dgm:presLayoutVars>
          <dgm:animLvl val="lvl"/>
          <dgm:resizeHandles val="exact"/>
        </dgm:presLayoutVars>
      </dgm:prSet>
      <dgm:spPr/>
    </dgm:pt>
    <dgm:pt modelId="{7DFC1D48-657A-41EF-BEDC-FB94A79477AC}" type="pres">
      <dgm:prSet presAssocID="{4DD88D41-F424-47C5-9ACB-CDDB7D00CB82}" presName="parentText" presStyleLbl="node1" presStyleIdx="0" presStyleCnt="2">
        <dgm:presLayoutVars>
          <dgm:chMax val="0"/>
          <dgm:bulletEnabled val="1"/>
        </dgm:presLayoutVars>
      </dgm:prSet>
      <dgm:spPr/>
    </dgm:pt>
    <dgm:pt modelId="{31E66E3A-9FD7-4B6C-8F62-E982EDF21317}" type="pres">
      <dgm:prSet presAssocID="{93E6EAB8-D079-42A2-89AA-2B30D3D0B507}" presName="spacer" presStyleCnt="0"/>
      <dgm:spPr/>
    </dgm:pt>
    <dgm:pt modelId="{0F491BA5-7CDB-4CC3-90C8-D0919C5AC0F0}" type="pres">
      <dgm:prSet presAssocID="{E416B041-D58C-4E11-B0D4-90D2266826C8}" presName="parentText" presStyleLbl="node1" presStyleIdx="1" presStyleCnt="2">
        <dgm:presLayoutVars>
          <dgm:chMax val="0"/>
          <dgm:bulletEnabled val="1"/>
        </dgm:presLayoutVars>
      </dgm:prSet>
      <dgm:spPr/>
    </dgm:pt>
  </dgm:ptLst>
  <dgm:cxnLst>
    <dgm:cxn modelId="{D2350C2B-ED22-4398-AA09-8ACA87F288C9}" type="presOf" srcId="{E78E0677-B994-4B89-9104-63592487EB09}" destId="{09BD588A-6CD7-403D-A4E4-886FAB30C406}" srcOrd="0" destOrd="0" presId="urn:microsoft.com/office/officeart/2005/8/layout/vList2"/>
    <dgm:cxn modelId="{2DAD7138-9D65-40BE-90F4-CE900B540B2F}" srcId="{E78E0677-B994-4B89-9104-63592487EB09}" destId="{4DD88D41-F424-47C5-9ACB-CDDB7D00CB82}" srcOrd="0" destOrd="0" parTransId="{94362845-8C0A-45BD-B74A-E0B9A6ED696C}" sibTransId="{93E6EAB8-D079-42A2-89AA-2B30D3D0B507}"/>
    <dgm:cxn modelId="{9C50F871-A148-42B2-95AB-95F46491CC41}" srcId="{E78E0677-B994-4B89-9104-63592487EB09}" destId="{E416B041-D58C-4E11-B0D4-90D2266826C8}" srcOrd="1" destOrd="0" parTransId="{20F533CF-4320-41A1-94CC-7258BC969223}" sibTransId="{9B70FD81-6F76-4434-9A56-31A63AE9B5BD}"/>
    <dgm:cxn modelId="{7D88F5D9-5CCF-4C49-B17D-71AF5DA2B8DF}" type="presOf" srcId="{E416B041-D58C-4E11-B0D4-90D2266826C8}" destId="{0F491BA5-7CDB-4CC3-90C8-D0919C5AC0F0}" srcOrd="0" destOrd="0" presId="urn:microsoft.com/office/officeart/2005/8/layout/vList2"/>
    <dgm:cxn modelId="{AC0BFFFF-C1CA-4EC7-88E5-D452AAFACB9D}" type="presOf" srcId="{4DD88D41-F424-47C5-9ACB-CDDB7D00CB82}" destId="{7DFC1D48-657A-41EF-BEDC-FB94A79477AC}" srcOrd="0" destOrd="0" presId="urn:microsoft.com/office/officeart/2005/8/layout/vList2"/>
    <dgm:cxn modelId="{23586B80-BEAB-4FF7-8446-DC262A4B4100}" type="presParOf" srcId="{09BD588A-6CD7-403D-A4E4-886FAB30C406}" destId="{7DFC1D48-657A-41EF-BEDC-FB94A79477AC}" srcOrd="0" destOrd="0" presId="urn:microsoft.com/office/officeart/2005/8/layout/vList2"/>
    <dgm:cxn modelId="{C90B3401-A6F9-4979-AB3B-0ED6D74566EE}" type="presParOf" srcId="{09BD588A-6CD7-403D-A4E4-886FAB30C406}" destId="{31E66E3A-9FD7-4B6C-8F62-E982EDF21317}" srcOrd="1" destOrd="0" presId="urn:microsoft.com/office/officeart/2005/8/layout/vList2"/>
    <dgm:cxn modelId="{94359D5C-3801-4F2A-8931-A57600803E14}" type="presParOf" srcId="{09BD588A-6CD7-403D-A4E4-886FAB30C406}" destId="{0F491BA5-7CDB-4CC3-90C8-D0919C5AC0F0}"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9F4C8E3-0E24-4D94-AB18-613EF24AD871}"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0F9B964B-04CA-4265-B58E-92DEF0A0FD59}">
      <dgm:prSet/>
      <dgm:spPr/>
      <dgm:t>
        <a:bodyPr/>
        <a:lstStyle/>
        <a:p>
          <a:r>
            <a:rPr lang="en-GB"/>
            <a:t>The homecare tool, for example, enables you to reflect different enhancements by job type/job role. </a:t>
          </a:r>
          <a:endParaRPr lang="en-US"/>
        </a:p>
      </dgm:t>
    </dgm:pt>
    <dgm:pt modelId="{6993E394-64D1-464E-A10A-82896A97CC78}" type="parTrans" cxnId="{0AC5B115-2339-47C6-BBB1-BECA2B765BDF}">
      <dgm:prSet/>
      <dgm:spPr/>
      <dgm:t>
        <a:bodyPr/>
        <a:lstStyle/>
        <a:p>
          <a:endParaRPr lang="en-US"/>
        </a:p>
      </dgm:t>
    </dgm:pt>
    <dgm:pt modelId="{18261FA5-BCA0-46BE-93EA-445F11064182}" type="sibTrans" cxnId="{0AC5B115-2339-47C6-BBB1-BECA2B765BDF}">
      <dgm:prSet/>
      <dgm:spPr/>
      <dgm:t>
        <a:bodyPr/>
        <a:lstStyle/>
        <a:p>
          <a:endParaRPr lang="en-US"/>
        </a:p>
      </dgm:t>
    </dgm:pt>
    <dgm:pt modelId="{0D46C3B8-01FE-4D15-B957-8649990005B7}">
      <dgm:prSet/>
      <dgm:spPr/>
      <dgm:t>
        <a:bodyPr/>
        <a:lstStyle/>
        <a:p>
          <a:r>
            <a:rPr lang="en-GB"/>
            <a:t>If you pay enhancements dependent on other factors – such as qualifications – you will need to use an average across the relevant job roles</a:t>
          </a:r>
          <a:endParaRPr lang="en-US"/>
        </a:p>
      </dgm:t>
    </dgm:pt>
    <dgm:pt modelId="{D698ED9E-9731-4BD9-8B38-446EC3568680}" type="parTrans" cxnId="{9C3BACA7-0E7D-4CEA-8DAA-563A162AE674}">
      <dgm:prSet/>
      <dgm:spPr/>
      <dgm:t>
        <a:bodyPr/>
        <a:lstStyle/>
        <a:p>
          <a:endParaRPr lang="en-US"/>
        </a:p>
      </dgm:t>
    </dgm:pt>
    <dgm:pt modelId="{BB424F37-038D-4F62-8F0D-E1DD6D8E72FD}" type="sibTrans" cxnId="{9C3BACA7-0E7D-4CEA-8DAA-563A162AE674}">
      <dgm:prSet/>
      <dgm:spPr/>
      <dgm:t>
        <a:bodyPr/>
        <a:lstStyle/>
        <a:p>
          <a:endParaRPr lang="en-US"/>
        </a:p>
      </dgm:t>
    </dgm:pt>
    <dgm:pt modelId="{DBCC9CF0-2FD2-4B6C-A407-6BAD37628CC7}" type="pres">
      <dgm:prSet presAssocID="{B9F4C8E3-0E24-4D94-AB18-613EF24AD871}" presName="vert0" presStyleCnt="0">
        <dgm:presLayoutVars>
          <dgm:dir/>
          <dgm:animOne val="branch"/>
          <dgm:animLvl val="lvl"/>
        </dgm:presLayoutVars>
      </dgm:prSet>
      <dgm:spPr/>
    </dgm:pt>
    <dgm:pt modelId="{A89E2912-DFF6-496D-8099-4738D1ECE5C5}" type="pres">
      <dgm:prSet presAssocID="{0F9B964B-04CA-4265-B58E-92DEF0A0FD59}" presName="thickLine" presStyleLbl="alignNode1" presStyleIdx="0" presStyleCnt="2"/>
      <dgm:spPr/>
    </dgm:pt>
    <dgm:pt modelId="{F781EE36-01E9-4A02-9D0C-43E1EB011175}" type="pres">
      <dgm:prSet presAssocID="{0F9B964B-04CA-4265-B58E-92DEF0A0FD59}" presName="horz1" presStyleCnt="0"/>
      <dgm:spPr/>
    </dgm:pt>
    <dgm:pt modelId="{44552756-F306-437E-B798-DFBCA087946B}" type="pres">
      <dgm:prSet presAssocID="{0F9B964B-04CA-4265-B58E-92DEF0A0FD59}" presName="tx1" presStyleLbl="revTx" presStyleIdx="0" presStyleCnt="2"/>
      <dgm:spPr/>
    </dgm:pt>
    <dgm:pt modelId="{6B7102BF-8CD6-4D69-BCEC-A7FC4C3D9439}" type="pres">
      <dgm:prSet presAssocID="{0F9B964B-04CA-4265-B58E-92DEF0A0FD59}" presName="vert1" presStyleCnt="0"/>
      <dgm:spPr/>
    </dgm:pt>
    <dgm:pt modelId="{88B1A418-3AF7-4691-A4DF-DF60CD28EBCA}" type="pres">
      <dgm:prSet presAssocID="{0D46C3B8-01FE-4D15-B957-8649990005B7}" presName="thickLine" presStyleLbl="alignNode1" presStyleIdx="1" presStyleCnt="2"/>
      <dgm:spPr/>
    </dgm:pt>
    <dgm:pt modelId="{1EC6BD9E-671C-462F-9E85-B53AEC08ABAA}" type="pres">
      <dgm:prSet presAssocID="{0D46C3B8-01FE-4D15-B957-8649990005B7}" presName="horz1" presStyleCnt="0"/>
      <dgm:spPr/>
    </dgm:pt>
    <dgm:pt modelId="{88119ECE-4FDC-4B20-9494-0A20BC325381}" type="pres">
      <dgm:prSet presAssocID="{0D46C3B8-01FE-4D15-B957-8649990005B7}" presName="tx1" presStyleLbl="revTx" presStyleIdx="1" presStyleCnt="2"/>
      <dgm:spPr/>
    </dgm:pt>
    <dgm:pt modelId="{F7085255-60AE-478D-AF81-58D469059817}" type="pres">
      <dgm:prSet presAssocID="{0D46C3B8-01FE-4D15-B957-8649990005B7}" presName="vert1" presStyleCnt="0"/>
      <dgm:spPr/>
    </dgm:pt>
  </dgm:ptLst>
  <dgm:cxnLst>
    <dgm:cxn modelId="{0AC5B115-2339-47C6-BBB1-BECA2B765BDF}" srcId="{B9F4C8E3-0E24-4D94-AB18-613EF24AD871}" destId="{0F9B964B-04CA-4265-B58E-92DEF0A0FD59}" srcOrd="0" destOrd="0" parTransId="{6993E394-64D1-464E-A10A-82896A97CC78}" sibTransId="{18261FA5-BCA0-46BE-93EA-445F11064182}"/>
    <dgm:cxn modelId="{A1A48464-1BDA-454D-BBB2-2E6F68404311}" type="presOf" srcId="{0F9B964B-04CA-4265-B58E-92DEF0A0FD59}" destId="{44552756-F306-437E-B798-DFBCA087946B}" srcOrd="0" destOrd="0" presId="urn:microsoft.com/office/officeart/2008/layout/LinedList"/>
    <dgm:cxn modelId="{23320196-36CE-474B-A01B-58DCB98E9859}" type="presOf" srcId="{0D46C3B8-01FE-4D15-B957-8649990005B7}" destId="{88119ECE-4FDC-4B20-9494-0A20BC325381}" srcOrd="0" destOrd="0" presId="urn:microsoft.com/office/officeart/2008/layout/LinedList"/>
    <dgm:cxn modelId="{9C3BACA7-0E7D-4CEA-8DAA-563A162AE674}" srcId="{B9F4C8E3-0E24-4D94-AB18-613EF24AD871}" destId="{0D46C3B8-01FE-4D15-B957-8649990005B7}" srcOrd="1" destOrd="0" parTransId="{D698ED9E-9731-4BD9-8B38-446EC3568680}" sibTransId="{BB424F37-038D-4F62-8F0D-E1DD6D8E72FD}"/>
    <dgm:cxn modelId="{4F7B5FB0-61CA-453C-95FF-107B6C12009B}" type="presOf" srcId="{B9F4C8E3-0E24-4D94-AB18-613EF24AD871}" destId="{DBCC9CF0-2FD2-4B6C-A407-6BAD37628CC7}" srcOrd="0" destOrd="0" presId="urn:microsoft.com/office/officeart/2008/layout/LinedList"/>
    <dgm:cxn modelId="{C28EEC67-6956-4630-AC13-E63E83B3ECA2}" type="presParOf" srcId="{DBCC9CF0-2FD2-4B6C-A407-6BAD37628CC7}" destId="{A89E2912-DFF6-496D-8099-4738D1ECE5C5}" srcOrd="0" destOrd="0" presId="urn:microsoft.com/office/officeart/2008/layout/LinedList"/>
    <dgm:cxn modelId="{6B1436B8-66A2-42D1-B458-E4583CBA8824}" type="presParOf" srcId="{DBCC9CF0-2FD2-4B6C-A407-6BAD37628CC7}" destId="{F781EE36-01E9-4A02-9D0C-43E1EB011175}" srcOrd="1" destOrd="0" presId="urn:microsoft.com/office/officeart/2008/layout/LinedList"/>
    <dgm:cxn modelId="{5E00310D-26F0-4D5F-82D4-454E3B3A7B73}" type="presParOf" srcId="{F781EE36-01E9-4A02-9D0C-43E1EB011175}" destId="{44552756-F306-437E-B798-DFBCA087946B}" srcOrd="0" destOrd="0" presId="urn:microsoft.com/office/officeart/2008/layout/LinedList"/>
    <dgm:cxn modelId="{B904D816-734B-4E86-A206-BF8A64272329}" type="presParOf" srcId="{F781EE36-01E9-4A02-9D0C-43E1EB011175}" destId="{6B7102BF-8CD6-4D69-BCEC-A7FC4C3D9439}" srcOrd="1" destOrd="0" presId="urn:microsoft.com/office/officeart/2008/layout/LinedList"/>
    <dgm:cxn modelId="{46F5F9D9-551C-4408-A9B9-1CEE8649258E}" type="presParOf" srcId="{DBCC9CF0-2FD2-4B6C-A407-6BAD37628CC7}" destId="{88B1A418-3AF7-4691-A4DF-DF60CD28EBCA}" srcOrd="2" destOrd="0" presId="urn:microsoft.com/office/officeart/2008/layout/LinedList"/>
    <dgm:cxn modelId="{90DABEFD-1925-4E52-9B86-10B987B57A2B}" type="presParOf" srcId="{DBCC9CF0-2FD2-4B6C-A407-6BAD37628CC7}" destId="{1EC6BD9E-671C-462F-9E85-B53AEC08ABAA}" srcOrd="3" destOrd="0" presId="urn:microsoft.com/office/officeart/2008/layout/LinedList"/>
    <dgm:cxn modelId="{685585B0-5C03-48F5-A7C2-EF9BE1FAC3AE}" type="presParOf" srcId="{1EC6BD9E-671C-462F-9E85-B53AEC08ABAA}" destId="{88119ECE-4FDC-4B20-9494-0A20BC325381}" srcOrd="0" destOrd="0" presId="urn:microsoft.com/office/officeart/2008/layout/LinedList"/>
    <dgm:cxn modelId="{AE285FEB-6CE4-4B47-9EAB-DE5DB1CF2D9D}" type="presParOf" srcId="{1EC6BD9E-671C-462F-9E85-B53AEC08ABAA}" destId="{F7085255-60AE-478D-AF81-58D46905981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071447A-FEBC-49FE-A72C-30BB987AFFC9}" type="doc">
      <dgm:prSet loTypeId="urn:microsoft.com/office/officeart/2005/8/layout/process4" loCatId="process" qsTypeId="urn:microsoft.com/office/officeart/2005/8/quickstyle/simple4" qsCatId="simple" csTypeId="urn:microsoft.com/office/officeart/2005/8/colors/colorful5" csCatId="colorful" phldr="1"/>
      <dgm:spPr/>
      <dgm:t>
        <a:bodyPr/>
        <a:lstStyle/>
        <a:p>
          <a:endParaRPr lang="en-US"/>
        </a:p>
      </dgm:t>
    </dgm:pt>
    <dgm:pt modelId="{527C5165-A537-4D7C-8832-CCECD1DFE92B}">
      <dgm:prSet/>
      <dgm:spPr/>
      <dgm:t>
        <a:bodyPr/>
        <a:lstStyle/>
        <a:p>
          <a:r>
            <a:rPr lang="en-GB" dirty="0"/>
            <a:t>The first thing to establish is whether you pay travel costs:</a:t>
          </a:r>
          <a:endParaRPr lang="en-US" dirty="0"/>
        </a:p>
      </dgm:t>
    </dgm:pt>
    <dgm:pt modelId="{3D916A5B-64FB-480D-9E6E-E5218085CCA6}" type="parTrans" cxnId="{ECE4856F-30D5-4470-A95C-485A6D0E78A6}">
      <dgm:prSet/>
      <dgm:spPr/>
      <dgm:t>
        <a:bodyPr/>
        <a:lstStyle/>
        <a:p>
          <a:endParaRPr lang="en-US"/>
        </a:p>
      </dgm:t>
    </dgm:pt>
    <dgm:pt modelId="{5A0CA493-A190-476A-A765-42B8C2C0AA99}" type="sibTrans" cxnId="{ECE4856F-30D5-4470-A95C-485A6D0E78A6}">
      <dgm:prSet/>
      <dgm:spPr/>
      <dgm:t>
        <a:bodyPr/>
        <a:lstStyle/>
        <a:p>
          <a:endParaRPr lang="en-US"/>
        </a:p>
      </dgm:t>
    </dgm:pt>
    <dgm:pt modelId="{7A0EC040-8550-4FC9-9FF2-6496C3A306D7}">
      <dgm:prSet/>
      <dgm:spPr/>
      <dgm:t>
        <a:bodyPr/>
        <a:lstStyle/>
        <a:p>
          <a:r>
            <a:rPr lang="en-GB"/>
            <a:t>Separately </a:t>
          </a:r>
          <a:endParaRPr lang="en-US"/>
        </a:p>
      </dgm:t>
    </dgm:pt>
    <dgm:pt modelId="{A6C3FA43-8094-4F04-BFDF-0C7C2EF869CE}" type="parTrans" cxnId="{9D08D8A5-6ACE-4F32-9E87-38ECD1551D30}">
      <dgm:prSet/>
      <dgm:spPr/>
      <dgm:t>
        <a:bodyPr/>
        <a:lstStyle/>
        <a:p>
          <a:endParaRPr lang="en-US"/>
        </a:p>
      </dgm:t>
    </dgm:pt>
    <dgm:pt modelId="{648837F9-C145-4551-A9A0-CC46258C688A}" type="sibTrans" cxnId="{9D08D8A5-6ACE-4F32-9E87-38ECD1551D30}">
      <dgm:prSet/>
      <dgm:spPr/>
      <dgm:t>
        <a:bodyPr/>
        <a:lstStyle/>
        <a:p>
          <a:endParaRPr lang="en-US"/>
        </a:p>
      </dgm:t>
    </dgm:pt>
    <dgm:pt modelId="{C7A06A23-B085-47E0-B900-ADB5D333B3B8}">
      <dgm:prSet/>
      <dgm:spPr/>
      <dgm:t>
        <a:bodyPr/>
        <a:lstStyle/>
        <a:p>
          <a:r>
            <a:rPr lang="en-GB" dirty="0"/>
            <a:t> or Included within the hourly rate you pay</a:t>
          </a:r>
          <a:endParaRPr lang="en-US" dirty="0"/>
        </a:p>
      </dgm:t>
    </dgm:pt>
    <dgm:pt modelId="{719CF88A-CDBA-4477-A72F-58789DB08A79}" type="parTrans" cxnId="{8232E007-BF3B-4B13-BD3A-702F3F9323BF}">
      <dgm:prSet/>
      <dgm:spPr/>
      <dgm:t>
        <a:bodyPr/>
        <a:lstStyle/>
        <a:p>
          <a:endParaRPr lang="en-US"/>
        </a:p>
      </dgm:t>
    </dgm:pt>
    <dgm:pt modelId="{C1E8A042-BA0D-4FA3-9A90-61E700304EA1}" type="sibTrans" cxnId="{8232E007-BF3B-4B13-BD3A-702F3F9323BF}">
      <dgm:prSet/>
      <dgm:spPr/>
      <dgm:t>
        <a:bodyPr/>
        <a:lstStyle/>
        <a:p>
          <a:endParaRPr lang="en-US"/>
        </a:p>
      </dgm:t>
    </dgm:pt>
    <dgm:pt modelId="{072C5728-2828-43F8-B396-EEE14C8B1479}">
      <dgm:prSet custT="1"/>
      <dgm:spPr/>
      <dgm:t>
        <a:bodyPr/>
        <a:lstStyle/>
        <a:p>
          <a:r>
            <a:rPr lang="en-GB" sz="3200" dirty="0"/>
            <a:t>If you pay within your hourly rate</a:t>
          </a:r>
          <a:r>
            <a:rPr lang="en-GB" sz="2200" dirty="0"/>
            <a:t>, </a:t>
          </a:r>
          <a:r>
            <a:rPr lang="en-GB" sz="2200" u="sng" dirty="0"/>
            <a:t>don’t add </a:t>
          </a:r>
          <a:r>
            <a:rPr lang="en-GB" sz="2200" dirty="0"/>
            <a:t>travel costs </a:t>
          </a:r>
          <a:r>
            <a:rPr lang="en-GB" sz="2200" u="sng" dirty="0"/>
            <a:t>separately</a:t>
          </a:r>
          <a:r>
            <a:rPr lang="en-GB" sz="2200" dirty="0"/>
            <a:t> to your cost of care return to avoid double counting</a:t>
          </a:r>
          <a:endParaRPr lang="en-US" sz="2200" dirty="0"/>
        </a:p>
      </dgm:t>
    </dgm:pt>
    <dgm:pt modelId="{4A9ED42B-F8D6-4DEA-8F9B-F577A759152B}" type="parTrans" cxnId="{B6ECC824-A4E1-470C-89A0-D39BC4D20E97}">
      <dgm:prSet/>
      <dgm:spPr/>
      <dgm:t>
        <a:bodyPr/>
        <a:lstStyle/>
        <a:p>
          <a:endParaRPr lang="en-US"/>
        </a:p>
      </dgm:t>
    </dgm:pt>
    <dgm:pt modelId="{4C6E022D-BE06-4E4F-9FC1-027BB6A1CBA9}" type="sibTrans" cxnId="{B6ECC824-A4E1-470C-89A0-D39BC4D20E97}">
      <dgm:prSet/>
      <dgm:spPr/>
      <dgm:t>
        <a:bodyPr/>
        <a:lstStyle/>
        <a:p>
          <a:endParaRPr lang="en-US"/>
        </a:p>
      </dgm:t>
    </dgm:pt>
    <dgm:pt modelId="{5875CFBE-6B43-4F10-9E55-1827CCA3ABCF}">
      <dgm:prSet custT="1"/>
      <dgm:spPr/>
      <dgm:t>
        <a:bodyPr/>
        <a:lstStyle/>
        <a:p>
          <a:r>
            <a:rPr lang="en-GB" sz="3200" dirty="0"/>
            <a:t>If you pay a range of separate rates depending on circumstances</a:t>
          </a:r>
          <a:r>
            <a:rPr lang="en-GB" sz="2200" dirty="0"/>
            <a:t>, use the </a:t>
          </a:r>
          <a:r>
            <a:rPr lang="en-GB" sz="2200" u="sng" dirty="0"/>
            <a:t>average</a:t>
          </a:r>
          <a:r>
            <a:rPr lang="en-GB" sz="2200" dirty="0"/>
            <a:t> e.g. average per mile mileage rate</a:t>
          </a:r>
          <a:endParaRPr lang="en-US" sz="2200" dirty="0"/>
        </a:p>
      </dgm:t>
    </dgm:pt>
    <dgm:pt modelId="{018A8B67-ED45-4D6E-A8CE-49FB3DB592C0}" type="parTrans" cxnId="{41B55C9A-31CF-465A-8B54-199A8656A55F}">
      <dgm:prSet/>
      <dgm:spPr/>
      <dgm:t>
        <a:bodyPr/>
        <a:lstStyle/>
        <a:p>
          <a:endParaRPr lang="en-US"/>
        </a:p>
      </dgm:t>
    </dgm:pt>
    <dgm:pt modelId="{5610FBED-56A1-43F2-A4A0-FF4EBEC52C8B}" type="sibTrans" cxnId="{41B55C9A-31CF-465A-8B54-199A8656A55F}">
      <dgm:prSet/>
      <dgm:spPr/>
      <dgm:t>
        <a:bodyPr/>
        <a:lstStyle/>
        <a:p>
          <a:endParaRPr lang="en-US"/>
        </a:p>
      </dgm:t>
    </dgm:pt>
    <dgm:pt modelId="{3FFDC06D-7713-43BB-9B5E-50D90592B07D}" type="pres">
      <dgm:prSet presAssocID="{D071447A-FEBC-49FE-A72C-30BB987AFFC9}" presName="Name0" presStyleCnt="0">
        <dgm:presLayoutVars>
          <dgm:dir/>
          <dgm:animLvl val="lvl"/>
          <dgm:resizeHandles val="exact"/>
        </dgm:presLayoutVars>
      </dgm:prSet>
      <dgm:spPr/>
    </dgm:pt>
    <dgm:pt modelId="{CBED5782-C1D2-413F-93D9-6FCC450F2F5F}" type="pres">
      <dgm:prSet presAssocID="{5875CFBE-6B43-4F10-9E55-1827CCA3ABCF}" presName="boxAndChildren" presStyleCnt="0"/>
      <dgm:spPr/>
    </dgm:pt>
    <dgm:pt modelId="{9ECCF2F7-93C3-4616-A729-E4A16BDEBE4E}" type="pres">
      <dgm:prSet presAssocID="{5875CFBE-6B43-4F10-9E55-1827CCA3ABCF}" presName="parentTextBox" presStyleLbl="node1" presStyleIdx="0" presStyleCnt="3"/>
      <dgm:spPr/>
    </dgm:pt>
    <dgm:pt modelId="{29937C9A-21DD-4BC5-A8A3-B909B75436DF}" type="pres">
      <dgm:prSet presAssocID="{4C6E022D-BE06-4E4F-9FC1-027BB6A1CBA9}" presName="sp" presStyleCnt="0"/>
      <dgm:spPr/>
    </dgm:pt>
    <dgm:pt modelId="{A2260BF1-7059-4FAF-99D1-4F0834EBC6B4}" type="pres">
      <dgm:prSet presAssocID="{072C5728-2828-43F8-B396-EEE14C8B1479}" presName="arrowAndChildren" presStyleCnt="0"/>
      <dgm:spPr/>
    </dgm:pt>
    <dgm:pt modelId="{6C7057BF-E50A-4EDD-BD56-9AE20940EECD}" type="pres">
      <dgm:prSet presAssocID="{072C5728-2828-43F8-B396-EEE14C8B1479}" presName="parentTextArrow" presStyleLbl="node1" presStyleIdx="1" presStyleCnt="3"/>
      <dgm:spPr/>
    </dgm:pt>
    <dgm:pt modelId="{377C1EE0-F931-476D-B466-E038A29EEAE1}" type="pres">
      <dgm:prSet presAssocID="{5A0CA493-A190-476A-A765-42B8C2C0AA99}" presName="sp" presStyleCnt="0"/>
      <dgm:spPr/>
    </dgm:pt>
    <dgm:pt modelId="{D96D020B-FB6D-4340-B857-FBD0D425E85E}" type="pres">
      <dgm:prSet presAssocID="{527C5165-A537-4D7C-8832-CCECD1DFE92B}" presName="arrowAndChildren" presStyleCnt="0"/>
      <dgm:spPr/>
    </dgm:pt>
    <dgm:pt modelId="{B8522172-3DBE-4701-A93A-53A03F0061F7}" type="pres">
      <dgm:prSet presAssocID="{527C5165-A537-4D7C-8832-CCECD1DFE92B}" presName="parentTextArrow" presStyleLbl="node1" presStyleIdx="1" presStyleCnt="3"/>
      <dgm:spPr/>
    </dgm:pt>
    <dgm:pt modelId="{382E0BE4-5A93-4853-8EB1-9385C7F583F3}" type="pres">
      <dgm:prSet presAssocID="{527C5165-A537-4D7C-8832-CCECD1DFE92B}" presName="arrow" presStyleLbl="node1" presStyleIdx="2" presStyleCnt="3"/>
      <dgm:spPr/>
    </dgm:pt>
    <dgm:pt modelId="{73F36D82-941D-4BF2-91D0-839D5DE15F10}" type="pres">
      <dgm:prSet presAssocID="{527C5165-A537-4D7C-8832-CCECD1DFE92B}" presName="descendantArrow" presStyleCnt="0"/>
      <dgm:spPr/>
    </dgm:pt>
    <dgm:pt modelId="{8BE4658A-C254-45F0-8A58-CD45C11B0D4C}" type="pres">
      <dgm:prSet presAssocID="{7A0EC040-8550-4FC9-9FF2-6496C3A306D7}" presName="childTextArrow" presStyleLbl="fgAccFollowNode1" presStyleIdx="0" presStyleCnt="2">
        <dgm:presLayoutVars>
          <dgm:bulletEnabled val="1"/>
        </dgm:presLayoutVars>
      </dgm:prSet>
      <dgm:spPr/>
    </dgm:pt>
    <dgm:pt modelId="{2D18F8F6-A680-479F-BCBD-41DC0EE0AFC7}" type="pres">
      <dgm:prSet presAssocID="{C7A06A23-B085-47E0-B900-ADB5D333B3B8}" presName="childTextArrow" presStyleLbl="fgAccFollowNode1" presStyleIdx="1" presStyleCnt="2">
        <dgm:presLayoutVars>
          <dgm:bulletEnabled val="1"/>
        </dgm:presLayoutVars>
      </dgm:prSet>
      <dgm:spPr/>
    </dgm:pt>
  </dgm:ptLst>
  <dgm:cxnLst>
    <dgm:cxn modelId="{8309BD03-C893-484C-8A12-5CCE0C95DE67}" type="presOf" srcId="{072C5728-2828-43F8-B396-EEE14C8B1479}" destId="{6C7057BF-E50A-4EDD-BD56-9AE20940EECD}" srcOrd="0" destOrd="0" presId="urn:microsoft.com/office/officeart/2005/8/layout/process4"/>
    <dgm:cxn modelId="{8232E007-BF3B-4B13-BD3A-702F3F9323BF}" srcId="{527C5165-A537-4D7C-8832-CCECD1DFE92B}" destId="{C7A06A23-B085-47E0-B900-ADB5D333B3B8}" srcOrd="1" destOrd="0" parTransId="{719CF88A-CDBA-4477-A72F-58789DB08A79}" sibTransId="{C1E8A042-BA0D-4FA3-9A90-61E700304EA1}"/>
    <dgm:cxn modelId="{B6ECC824-A4E1-470C-89A0-D39BC4D20E97}" srcId="{D071447A-FEBC-49FE-A72C-30BB987AFFC9}" destId="{072C5728-2828-43F8-B396-EEE14C8B1479}" srcOrd="1" destOrd="0" parTransId="{4A9ED42B-F8D6-4DEA-8F9B-F577A759152B}" sibTransId="{4C6E022D-BE06-4E4F-9FC1-027BB6A1CBA9}"/>
    <dgm:cxn modelId="{ECE4856F-30D5-4470-A95C-485A6D0E78A6}" srcId="{D071447A-FEBC-49FE-A72C-30BB987AFFC9}" destId="{527C5165-A537-4D7C-8832-CCECD1DFE92B}" srcOrd="0" destOrd="0" parTransId="{3D916A5B-64FB-480D-9E6E-E5218085CCA6}" sibTransId="{5A0CA493-A190-476A-A765-42B8C2C0AA99}"/>
    <dgm:cxn modelId="{F41A5672-C8B2-4CDA-9DAA-E5CBCB601D32}" type="presOf" srcId="{527C5165-A537-4D7C-8832-CCECD1DFE92B}" destId="{382E0BE4-5A93-4853-8EB1-9385C7F583F3}" srcOrd="1" destOrd="0" presId="urn:microsoft.com/office/officeart/2005/8/layout/process4"/>
    <dgm:cxn modelId="{7EAE1073-46BE-4DCC-A2D6-AACFECDA6F72}" type="presOf" srcId="{527C5165-A537-4D7C-8832-CCECD1DFE92B}" destId="{B8522172-3DBE-4701-A93A-53A03F0061F7}" srcOrd="0" destOrd="0" presId="urn:microsoft.com/office/officeart/2005/8/layout/process4"/>
    <dgm:cxn modelId="{41B55C9A-31CF-465A-8B54-199A8656A55F}" srcId="{D071447A-FEBC-49FE-A72C-30BB987AFFC9}" destId="{5875CFBE-6B43-4F10-9E55-1827CCA3ABCF}" srcOrd="2" destOrd="0" parTransId="{018A8B67-ED45-4D6E-A8CE-49FB3DB592C0}" sibTransId="{5610FBED-56A1-43F2-A4A0-FF4EBEC52C8B}"/>
    <dgm:cxn modelId="{D0C52D9C-EE7C-4F21-A870-BFAF5A0484BB}" type="presOf" srcId="{D071447A-FEBC-49FE-A72C-30BB987AFFC9}" destId="{3FFDC06D-7713-43BB-9B5E-50D90592B07D}" srcOrd="0" destOrd="0" presId="urn:microsoft.com/office/officeart/2005/8/layout/process4"/>
    <dgm:cxn modelId="{9D08D8A5-6ACE-4F32-9E87-38ECD1551D30}" srcId="{527C5165-A537-4D7C-8832-CCECD1DFE92B}" destId="{7A0EC040-8550-4FC9-9FF2-6496C3A306D7}" srcOrd="0" destOrd="0" parTransId="{A6C3FA43-8094-4F04-BFDF-0C7C2EF869CE}" sibTransId="{648837F9-C145-4551-A9A0-CC46258C688A}"/>
    <dgm:cxn modelId="{F3FD99AC-7428-4B4F-82F9-C8E58910489F}" type="presOf" srcId="{5875CFBE-6B43-4F10-9E55-1827CCA3ABCF}" destId="{9ECCF2F7-93C3-4616-A729-E4A16BDEBE4E}" srcOrd="0" destOrd="0" presId="urn:microsoft.com/office/officeart/2005/8/layout/process4"/>
    <dgm:cxn modelId="{E330EBE6-DDC1-4A40-A2C7-755F63975418}" type="presOf" srcId="{7A0EC040-8550-4FC9-9FF2-6496C3A306D7}" destId="{8BE4658A-C254-45F0-8A58-CD45C11B0D4C}" srcOrd="0" destOrd="0" presId="urn:microsoft.com/office/officeart/2005/8/layout/process4"/>
    <dgm:cxn modelId="{10DF2FE9-7B77-4CCA-B05B-502427E88EBF}" type="presOf" srcId="{C7A06A23-B085-47E0-B900-ADB5D333B3B8}" destId="{2D18F8F6-A680-479F-BCBD-41DC0EE0AFC7}" srcOrd="0" destOrd="0" presId="urn:microsoft.com/office/officeart/2005/8/layout/process4"/>
    <dgm:cxn modelId="{4811B24A-C86D-46EE-A767-326AAFD00E6B}" type="presParOf" srcId="{3FFDC06D-7713-43BB-9B5E-50D90592B07D}" destId="{CBED5782-C1D2-413F-93D9-6FCC450F2F5F}" srcOrd="0" destOrd="0" presId="urn:microsoft.com/office/officeart/2005/8/layout/process4"/>
    <dgm:cxn modelId="{1D6C7998-5D51-455D-BC2A-6D72C2A74A9C}" type="presParOf" srcId="{CBED5782-C1D2-413F-93D9-6FCC450F2F5F}" destId="{9ECCF2F7-93C3-4616-A729-E4A16BDEBE4E}" srcOrd="0" destOrd="0" presId="urn:microsoft.com/office/officeart/2005/8/layout/process4"/>
    <dgm:cxn modelId="{221C1EA7-D05C-41D9-B7A4-50A2546DBFD3}" type="presParOf" srcId="{3FFDC06D-7713-43BB-9B5E-50D90592B07D}" destId="{29937C9A-21DD-4BC5-A8A3-B909B75436DF}" srcOrd="1" destOrd="0" presId="urn:microsoft.com/office/officeart/2005/8/layout/process4"/>
    <dgm:cxn modelId="{FC746172-4AB4-4E3E-BE4A-53A49C543A00}" type="presParOf" srcId="{3FFDC06D-7713-43BB-9B5E-50D90592B07D}" destId="{A2260BF1-7059-4FAF-99D1-4F0834EBC6B4}" srcOrd="2" destOrd="0" presId="urn:microsoft.com/office/officeart/2005/8/layout/process4"/>
    <dgm:cxn modelId="{D5B44B51-3B04-4245-9FB2-7B5DD1B09800}" type="presParOf" srcId="{A2260BF1-7059-4FAF-99D1-4F0834EBC6B4}" destId="{6C7057BF-E50A-4EDD-BD56-9AE20940EECD}" srcOrd="0" destOrd="0" presId="urn:microsoft.com/office/officeart/2005/8/layout/process4"/>
    <dgm:cxn modelId="{E9567494-502F-4984-9675-1F05742A589E}" type="presParOf" srcId="{3FFDC06D-7713-43BB-9B5E-50D90592B07D}" destId="{377C1EE0-F931-476D-B466-E038A29EEAE1}" srcOrd="3" destOrd="0" presId="urn:microsoft.com/office/officeart/2005/8/layout/process4"/>
    <dgm:cxn modelId="{CFA57D79-D5EA-468F-A662-F248B21CECE2}" type="presParOf" srcId="{3FFDC06D-7713-43BB-9B5E-50D90592B07D}" destId="{D96D020B-FB6D-4340-B857-FBD0D425E85E}" srcOrd="4" destOrd="0" presId="urn:microsoft.com/office/officeart/2005/8/layout/process4"/>
    <dgm:cxn modelId="{F42133C6-4179-4BE0-8AAC-411C921B2191}" type="presParOf" srcId="{D96D020B-FB6D-4340-B857-FBD0D425E85E}" destId="{B8522172-3DBE-4701-A93A-53A03F0061F7}" srcOrd="0" destOrd="0" presId="urn:microsoft.com/office/officeart/2005/8/layout/process4"/>
    <dgm:cxn modelId="{B0DD4AE8-208F-4B76-B7CF-64EB07DAA712}" type="presParOf" srcId="{D96D020B-FB6D-4340-B857-FBD0D425E85E}" destId="{382E0BE4-5A93-4853-8EB1-9385C7F583F3}" srcOrd="1" destOrd="0" presId="urn:microsoft.com/office/officeart/2005/8/layout/process4"/>
    <dgm:cxn modelId="{CCDB7B28-9BB0-4714-A1D2-08526490653E}" type="presParOf" srcId="{D96D020B-FB6D-4340-B857-FBD0D425E85E}" destId="{73F36D82-941D-4BF2-91D0-839D5DE15F10}" srcOrd="2" destOrd="0" presId="urn:microsoft.com/office/officeart/2005/8/layout/process4"/>
    <dgm:cxn modelId="{200F5DBB-B26A-418C-8736-B4FC597B83D7}" type="presParOf" srcId="{73F36D82-941D-4BF2-91D0-839D5DE15F10}" destId="{8BE4658A-C254-45F0-8A58-CD45C11B0D4C}" srcOrd="0" destOrd="0" presId="urn:microsoft.com/office/officeart/2005/8/layout/process4"/>
    <dgm:cxn modelId="{BE3EA155-4FD8-41E1-A991-262D30B197B8}" type="presParOf" srcId="{73F36D82-941D-4BF2-91D0-839D5DE15F10}" destId="{2D18F8F6-A680-479F-BCBD-41DC0EE0AFC7}"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749F49-2FEF-423B-8088-140C9D6BE405}">
      <dsp:nvSpPr>
        <dsp:cNvPr id="0" name=""/>
        <dsp:cNvSpPr/>
      </dsp:nvSpPr>
      <dsp:spPr>
        <a:xfrm>
          <a:off x="0" y="237"/>
          <a:ext cx="6674967" cy="263840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endParaRPr lang="en-GB" sz="1600" kern="1200" dirty="0"/>
        </a:p>
        <a:p>
          <a:pPr marL="0" marR="0" lvl="0" indent="0" algn="l" defTabSz="914400" eaLnBrk="1" fontAlgn="auto" latinLnBrk="0" hangingPunct="1">
            <a:lnSpc>
              <a:spcPct val="100000"/>
            </a:lnSpc>
            <a:spcBef>
              <a:spcPct val="0"/>
            </a:spcBef>
            <a:spcAft>
              <a:spcPts val="0"/>
            </a:spcAft>
            <a:buClrTx/>
            <a:buSzTx/>
            <a:buFontTx/>
            <a:buNone/>
            <a:tabLst/>
            <a:defRPr/>
          </a:pPr>
          <a:r>
            <a:rPr lang="en-GB" sz="1600" kern="1200" dirty="0"/>
            <a:t>It’s an evidence-based approach where providers share the costs they face in delivering home care &amp; residential or nursing care</a:t>
          </a:r>
        </a:p>
        <a:p>
          <a:pPr marL="0" marR="0" lvl="0" indent="0" algn="l" defTabSz="914400" eaLnBrk="1" fontAlgn="auto" latinLnBrk="0" hangingPunct="1">
            <a:lnSpc>
              <a:spcPct val="100000"/>
            </a:lnSpc>
            <a:spcBef>
              <a:spcPct val="0"/>
            </a:spcBef>
            <a:spcAft>
              <a:spcPts val="0"/>
            </a:spcAft>
            <a:buClrTx/>
            <a:buSzTx/>
            <a:buFontTx/>
            <a:buNone/>
            <a:tabLst/>
            <a:defRPr/>
          </a:pPr>
          <a:endParaRPr lang="en-GB" sz="1600" kern="1200" dirty="0"/>
        </a:p>
        <a:p>
          <a:pPr marL="0" marR="0" lvl="0" indent="0" algn="l" defTabSz="914400" eaLnBrk="1" fontAlgn="auto" latinLnBrk="0" hangingPunct="1">
            <a:lnSpc>
              <a:spcPct val="100000"/>
            </a:lnSpc>
            <a:spcBef>
              <a:spcPct val="0"/>
            </a:spcBef>
            <a:spcAft>
              <a:spcPts val="0"/>
            </a:spcAft>
            <a:buClrTx/>
            <a:buSzTx/>
            <a:buFontTx/>
            <a:buNone/>
            <a:tabLst/>
            <a:defRPr/>
          </a:pPr>
          <a:r>
            <a:rPr lang="en-GB" sz="1600" kern="1200" dirty="0"/>
            <a:t>It recognises the real cost pressures facing providers as well as the reasonable returns needed from operations and capital</a:t>
          </a:r>
        </a:p>
        <a:p>
          <a:pPr marL="0" marR="0" lvl="0" indent="0" algn="l" defTabSz="914400" eaLnBrk="1" fontAlgn="auto" latinLnBrk="0" hangingPunct="1">
            <a:lnSpc>
              <a:spcPct val="100000"/>
            </a:lnSpc>
            <a:spcBef>
              <a:spcPct val="0"/>
            </a:spcBef>
            <a:spcAft>
              <a:spcPts val="0"/>
            </a:spcAft>
            <a:buClrTx/>
            <a:buSzTx/>
            <a:buFontTx/>
            <a:buNone/>
            <a:tabLst/>
            <a:defRPr/>
          </a:pPr>
          <a:endParaRPr lang="en-US" sz="1600" kern="1200" dirty="0"/>
        </a:p>
        <a:p>
          <a:pPr marL="0" marR="0" lvl="0" indent="0" algn="l" defTabSz="488950" eaLnBrk="1" fontAlgn="auto" latinLnBrk="0" hangingPunct="1">
            <a:lnSpc>
              <a:spcPct val="90000"/>
            </a:lnSpc>
            <a:spcBef>
              <a:spcPct val="0"/>
            </a:spcBef>
            <a:spcAft>
              <a:spcPct val="35000"/>
            </a:spcAft>
            <a:buClrTx/>
            <a:buSzTx/>
            <a:buFontTx/>
            <a:buNone/>
            <a:tabLst/>
            <a:defRPr/>
          </a:pPr>
          <a:r>
            <a:rPr lang="en-GB" sz="1600" kern="1200" dirty="0"/>
            <a:t>It uses cost tools that have been developed in consultation with providers and LAs which ensure a consistent and a balanced approach to establishing a fair cost. We will be using the ARCC Dom Care Tool – see slides below for more details and links to access the tool.</a:t>
          </a:r>
        </a:p>
        <a:p>
          <a:pPr marL="0" lvl="0" algn="l" defTabSz="488950">
            <a:lnSpc>
              <a:spcPct val="90000"/>
            </a:lnSpc>
            <a:spcBef>
              <a:spcPct val="0"/>
            </a:spcBef>
            <a:spcAft>
              <a:spcPct val="35000"/>
            </a:spcAft>
            <a:buNone/>
          </a:pPr>
          <a:endParaRPr lang="en-US" sz="1000" kern="1200" dirty="0"/>
        </a:p>
      </dsp:txBody>
      <dsp:txXfrm>
        <a:off x="128796" y="129033"/>
        <a:ext cx="6417375" cy="2380814"/>
      </dsp:txXfrm>
    </dsp:sp>
    <dsp:sp modelId="{F3B392A6-1601-4679-A9FA-D6CCA5E4FEDB}">
      <dsp:nvSpPr>
        <dsp:cNvPr id="0" name=""/>
        <dsp:cNvSpPr/>
      </dsp:nvSpPr>
      <dsp:spPr>
        <a:xfrm>
          <a:off x="0" y="2642349"/>
          <a:ext cx="6674967" cy="2638406"/>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indent="0" algn="l">
            <a:spcBef>
              <a:spcPct val="0"/>
            </a:spcBef>
            <a:buNone/>
          </a:pPr>
          <a:r>
            <a:rPr lang="en-GB" sz="1800" kern="1200" dirty="0"/>
            <a:t>The upper quartile, median and lower quartile costs in each of the markets are submitted to govt, with the median referred to as the Fair Cost of Care </a:t>
          </a:r>
        </a:p>
        <a:p>
          <a:pPr indent="0" algn="l">
            <a:spcBef>
              <a:spcPct val="0"/>
            </a:spcBef>
            <a:buNone/>
          </a:pPr>
          <a:endParaRPr lang="en-GB" sz="1800" kern="1200" dirty="0"/>
        </a:p>
        <a:p>
          <a:pPr indent="0" algn="l">
            <a:spcBef>
              <a:spcPct val="0"/>
            </a:spcBef>
            <a:buNone/>
          </a:pPr>
          <a:r>
            <a:rPr lang="en-GB" sz="1800" kern="1200" dirty="0"/>
            <a:t>Each LA develops a plan to look at the impact of market changes over the next 3 years and how to make local markets more sustainable</a:t>
          </a:r>
        </a:p>
        <a:p>
          <a:pPr marL="0" lvl="0" indent="0" algn="l" defTabSz="488950">
            <a:lnSpc>
              <a:spcPct val="90000"/>
            </a:lnSpc>
            <a:spcBef>
              <a:spcPct val="0"/>
            </a:spcBef>
            <a:spcAft>
              <a:spcPct val="35000"/>
            </a:spcAft>
            <a:buNone/>
          </a:pPr>
          <a:endParaRPr lang="en-US" sz="500" kern="1200" dirty="0"/>
        </a:p>
      </dsp:txBody>
      <dsp:txXfrm>
        <a:off x="128796" y="2771145"/>
        <a:ext cx="6417375" cy="2380814"/>
      </dsp:txXfrm>
    </dsp:sp>
    <dsp:sp modelId="{91E7C36C-513E-4F38-AC7D-A928F72797A7}">
      <dsp:nvSpPr>
        <dsp:cNvPr id="0" name=""/>
        <dsp:cNvSpPr/>
      </dsp:nvSpPr>
      <dsp:spPr>
        <a:xfrm>
          <a:off x="0" y="5287329"/>
          <a:ext cx="6674967" cy="1174855"/>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l" defTabSz="222250">
            <a:lnSpc>
              <a:spcPct val="90000"/>
            </a:lnSpc>
            <a:spcBef>
              <a:spcPct val="0"/>
            </a:spcBef>
            <a:spcAft>
              <a:spcPct val="35000"/>
            </a:spcAft>
            <a:buNone/>
          </a:pPr>
          <a:endParaRPr lang="en-GB" sz="500" kern="1200" dirty="0"/>
        </a:p>
        <a:p>
          <a:pPr marL="0" lvl="0" indent="0" algn="l" defTabSz="222250">
            <a:lnSpc>
              <a:spcPct val="90000"/>
            </a:lnSpc>
            <a:spcBef>
              <a:spcPct val="0"/>
            </a:spcBef>
            <a:spcAft>
              <a:spcPct val="35000"/>
            </a:spcAft>
            <a:buNone/>
          </a:pPr>
          <a:r>
            <a:rPr lang="en-GB" sz="1600" kern="1200" dirty="0"/>
            <a:t>LAs will also have to set out by February 2023 how they will move towards the fair cost of care.</a:t>
          </a:r>
          <a:endParaRPr lang="en-US" sz="1600" kern="1200" dirty="0"/>
        </a:p>
      </dsp:txBody>
      <dsp:txXfrm>
        <a:off x="57352" y="5344681"/>
        <a:ext cx="6560263" cy="10601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1CE0DF-6702-4104-B55A-2E7BD4D234CF}">
      <dsp:nvSpPr>
        <dsp:cNvPr id="0" name=""/>
        <dsp:cNvSpPr/>
      </dsp:nvSpPr>
      <dsp:spPr>
        <a:xfrm>
          <a:off x="0" y="828785"/>
          <a:ext cx="5286895" cy="45021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198120" rIns="198120" bIns="198120" numCol="1" spcCol="1270" anchor="ctr" anchorCtr="0">
          <a:noAutofit/>
        </a:bodyPr>
        <a:lstStyle/>
        <a:p>
          <a:pPr marL="0" lvl="0" indent="0" algn="l" defTabSz="2311400">
            <a:lnSpc>
              <a:spcPct val="90000"/>
            </a:lnSpc>
            <a:spcBef>
              <a:spcPct val="0"/>
            </a:spcBef>
            <a:spcAft>
              <a:spcPct val="35000"/>
            </a:spcAft>
            <a:buNone/>
          </a:pPr>
          <a:r>
            <a:rPr lang="en-GB" sz="5200" kern="1200" dirty="0"/>
            <a:t>Home care/domiciliary care providers across England (+18 services)</a:t>
          </a:r>
          <a:endParaRPr lang="en-US" sz="5200" kern="1200" dirty="0"/>
        </a:p>
      </dsp:txBody>
      <dsp:txXfrm>
        <a:off x="219777" y="1048562"/>
        <a:ext cx="4847341" cy="40626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1A2B00-903B-4A8C-B904-1217D28A2233}">
      <dsp:nvSpPr>
        <dsp:cNvPr id="0" name=""/>
        <dsp:cNvSpPr/>
      </dsp:nvSpPr>
      <dsp:spPr>
        <a:xfrm>
          <a:off x="0" y="136037"/>
          <a:ext cx="6117335" cy="154782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b="1" kern="1200" dirty="0"/>
            <a:t>Supported living is out of scope</a:t>
          </a:r>
          <a:endParaRPr lang="en-US" sz="1900" b="1" kern="1200" dirty="0"/>
        </a:p>
      </dsp:txBody>
      <dsp:txXfrm>
        <a:off x="75559" y="211596"/>
        <a:ext cx="5966217" cy="1396710"/>
      </dsp:txXfrm>
    </dsp:sp>
    <dsp:sp modelId="{4AD47721-2F01-48E5-B4F0-3296E170EEE9}">
      <dsp:nvSpPr>
        <dsp:cNvPr id="0" name=""/>
        <dsp:cNvSpPr/>
      </dsp:nvSpPr>
      <dsp:spPr>
        <a:xfrm>
          <a:off x="0" y="1738585"/>
          <a:ext cx="6117335" cy="1547828"/>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b="1" kern="1200" dirty="0"/>
            <a:t>Extra care is out of scope </a:t>
          </a:r>
          <a:r>
            <a:rPr lang="en-GB" sz="1900" kern="1200" dirty="0"/>
            <a:t>– although if you are a </a:t>
          </a:r>
          <a:r>
            <a:rPr lang="en-GB" sz="1900" kern="1200" dirty="0" err="1"/>
            <a:t>dom</a:t>
          </a:r>
          <a:r>
            <a:rPr lang="en-GB" sz="1900" kern="1200" dirty="0"/>
            <a:t> care service working in the community and </a:t>
          </a:r>
          <a:r>
            <a:rPr lang="en-GB" sz="1900" b="1" kern="1200" dirty="0"/>
            <a:t>also</a:t>
          </a:r>
          <a:r>
            <a:rPr lang="en-GB" sz="1900" kern="1200" dirty="0"/>
            <a:t> provide services within an extra care scheme, all of your services </a:t>
          </a:r>
          <a:r>
            <a:rPr lang="en-GB" sz="1900" b="1" kern="1200" dirty="0"/>
            <a:t>are</a:t>
          </a:r>
          <a:r>
            <a:rPr lang="en-GB" sz="1900" kern="1200" dirty="0"/>
            <a:t> within scope</a:t>
          </a:r>
          <a:endParaRPr lang="en-US" sz="1900" kern="1200" dirty="0"/>
        </a:p>
      </dsp:txBody>
      <dsp:txXfrm>
        <a:off x="75559" y="1814144"/>
        <a:ext cx="5966217" cy="1396710"/>
      </dsp:txXfrm>
    </dsp:sp>
    <dsp:sp modelId="{116CE0C3-B40E-4A42-993B-EBD7B07BFBD9}">
      <dsp:nvSpPr>
        <dsp:cNvPr id="0" name=""/>
        <dsp:cNvSpPr/>
      </dsp:nvSpPr>
      <dsp:spPr>
        <a:xfrm>
          <a:off x="0" y="3341134"/>
          <a:ext cx="6117335" cy="221954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GB" sz="1900" kern="1200" dirty="0"/>
            <a:t>Check out the official guidance on the next page which helps to define what’s in and what’s out of scope……</a:t>
          </a:r>
          <a:endParaRPr lang="en-US" sz="1900" kern="1200" dirty="0"/>
        </a:p>
        <a:p>
          <a:pPr marL="0" lvl="0" algn="l" defTabSz="1022350">
            <a:lnSpc>
              <a:spcPct val="90000"/>
            </a:lnSpc>
            <a:spcBef>
              <a:spcPct val="0"/>
            </a:spcBef>
            <a:spcAft>
              <a:spcPct val="35000"/>
            </a:spcAft>
            <a:buNone/>
          </a:pPr>
          <a:r>
            <a:rPr lang="en-GB" sz="1900" kern="1200" dirty="0"/>
            <a:t>If in doubt, contact us on </a:t>
          </a:r>
          <a:r>
            <a:rPr lang="en-GB" sz="1900" kern="1200" dirty="0">
              <a:hlinkClick xmlns:r="http://schemas.openxmlformats.org/officeDocument/2006/relationships" r:id="rId1"/>
            </a:rPr>
            <a:t>costofcare@westsussex.gov.uk</a:t>
          </a:r>
          <a:endParaRPr lang="en-GB" sz="1900" kern="1200" dirty="0"/>
        </a:p>
        <a:p>
          <a:pPr marL="0" lvl="0" algn="l" defTabSz="1022350">
            <a:lnSpc>
              <a:spcPct val="90000"/>
            </a:lnSpc>
            <a:spcBef>
              <a:spcPct val="0"/>
            </a:spcBef>
            <a:spcAft>
              <a:spcPct val="35000"/>
            </a:spcAft>
            <a:buNone/>
          </a:pPr>
          <a:endParaRPr lang="en-GB" sz="1900" kern="1200" dirty="0"/>
        </a:p>
      </dsp:txBody>
      <dsp:txXfrm>
        <a:off x="108349" y="3449483"/>
        <a:ext cx="5900637" cy="200284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6138D8-F1CC-49C0-BCB0-42D809D4B735}">
      <dsp:nvSpPr>
        <dsp:cNvPr id="0" name=""/>
        <dsp:cNvSpPr/>
      </dsp:nvSpPr>
      <dsp:spPr>
        <a:xfrm>
          <a:off x="0" y="2364"/>
          <a:ext cx="6117335" cy="119831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DFE5138-8586-438A-BEDE-E08F146D621E}">
      <dsp:nvSpPr>
        <dsp:cNvPr id="0" name=""/>
        <dsp:cNvSpPr/>
      </dsp:nvSpPr>
      <dsp:spPr>
        <a:xfrm>
          <a:off x="362489" y="271984"/>
          <a:ext cx="659071" cy="65907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D5167F4-3D0B-44E6-B768-04BC5FB6146F}">
      <dsp:nvSpPr>
        <dsp:cNvPr id="0" name=""/>
        <dsp:cNvSpPr/>
      </dsp:nvSpPr>
      <dsp:spPr>
        <a:xfrm>
          <a:off x="1384050" y="2364"/>
          <a:ext cx="4733285" cy="1198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821" tIns="126821" rIns="126821" bIns="126821" numCol="1" spcCol="1270" anchor="ctr" anchorCtr="0">
          <a:noAutofit/>
        </a:bodyPr>
        <a:lstStyle/>
        <a:p>
          <a:pPr marL="0" lvl="0" indent="0" algn="l" defTabSz="844550">
            <a:lnSpc>
              <a:spcPct val="90000"/>
            </a:lnSpc>
            <a:spcBef>
              <a:spcPct val="0"/>
            </a:spcBef>
            <a:spcAft>
              <a:spcPct val="35000"/>
            </a:spcAft>
            <a:buNone/>
          </a:pPr>
          <a:r>
            <a:rPr lang="en-GB" sz="1900" kern="1200"/>
            <a:t>It looks more complicated than it is</a:t>
          </a:r>
          <a:endParaRPr lang="en-US" sz="1900" kern="1200"/>
        </a:p>
      </dsp:txBody>
      <dsp:txXfrm>
        <a:off x="1384050" y="2364"/>
        <a:ext cx="4733285" cy="1198312"/>
      </dsp:txXfrm>
    </dsp:sp>
    <dsp:sp modelId="{A087F4C4-1B68-424D-B359-3B70F3428472}">
      <dsp:nvSpPr>
        <dsp:cNvPr id="0" name=""/>
        <dsp:cNvSpPr/>
      </dsp:nvSpPr>
      <dsp:spPr>
        <a:xfrm>
          <a:off x="0" y="1500254"/>
          <a:ext cx="6117335" cy="119831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164BC28-E18B-4C48-BC0A-DDAE21F50A65}">
      <dsp:nvSpPr>
        <dsp:cNvPr id="0" name=""/>
        <dsp:cNvSpPr/>
      </dsp:nvSpPr>
      <dsp:spPr>
        <a:xfrm>
          <a:off x="362489" y="1769874"/>
          <a:ext cx="659071" cy="65907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0FC469B-A070-4671-B9ED-B5F317990BC5}">
      <dsp:nvSpPr>
        <dsp:cNvPr id="0" name=""/>
        <dsp:cNvSpPr/>
      </dsp:nvSpPr>
      <dsp:spPr>
        <a:xfrm>
          <a:off x="1384050" y="1500254"/>
          <a:ext cx="4733285" cy="1198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821" tIns="126821" rIns="126821" bIns="126821" numCol="1" spcCol="1270" anchor="ctr" anchorCtr="0">
          <a:noAutofit/>
        </a:bodyPr>
        <a:lstStyle/>
        <a:p>
          <a:pPr marL="0" lvl="0" indent="0" algn="l" defTabSz="844550">
            <a:lnSpc>
              <a:spcPct val="90000"/>
            </a:lnSpc>
            <a:spcBef>
              <a:spcPct val="0"/>
            </a:spcBef>
            <a:spcAft>
              <a:spcPct val="35000"/>
            </a:spcAft>
            <a:buNone/>
          </a:pPr>
          <a:r>
            <a:rPr lang="en-GB" sz="1900" kern="1200"/>
            <a:t>Good advice is to look at the tool first and see what information you need to gather before you try to input your costs</a:t>
          </a:r>
          <a:endParaRPr lang="en-US" sz="1900" kern="1200"/>
        </a:p>
      </dsp:txBody>
      <dsp:txXfrm>
        <a:off x="1384050" y="1500254"/>
        <a:ext cx="4733285" cy="1198312"/>
      </dsp:txXfrm>
    </dsp:sp>
    <dsp:sp modelId="{CE5AAD09-CEE7-422E-88A8-5F70385201A3}">
      <dsp:nvSpPr>
        <dsp:cNvPr id="0" name=""/>
        <dsp:cNvSpPr/>
      </dsp:nvSpPr>
      <dsp:spPr>
        <a:xfrm>
          <a:off x="0" y="2998145"/>
          <a:ext cx="6117335" cy="119831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C6D69C9-40B1-4B14-8533-7641CA3A2FA0}">
      <dsp:nvSpPr>
        <dsp:cNvPr id="0" name=""/>
        <dsp:cNvSpPr/>
      </dsp:nvSpPr>
      <dsp:spPr>
        <a:xfrm>
          <a:off x="362489" y="3267765"/>
          <a:ext cx="659071" cy="65907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A0A5962-62B8-4D5B-BEC6-65D10BD944EA}">
      <dsp:nvSpPr>
        <dsp:cNvPr id="0" name=""/>
        <dsp:cNvSpPr/>
      </dsp:nvSpPr>
      <dsp:spPr>
        <a:xfrm>
          <a:off x="1384050" y="2998145"/>
          <a:ext cx="4733285" cy="1198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821" tIns="126821" rIns="126821" bIns="126821" numCol="1" spcCol="1270" anchor="ctr" anchorCtr="0">
          <a:noAutofit/>
        </a:bodyPr>
        <a:lstStyle/>
        <a:p>
          <a:pPr marL="0" lvl="0" indent="0" algn="l" defTabSz="844550">
            <a:lnSpc>
              <a:spcPct val="90000"/>
            </a:lnSpc>
            <a:spcBef>
              <a:spcPct val="0"/>
            </a:spcBef>
            <a:spcAft>
              <a:spcPct val="35000"/>
            </a:spcAft>
            <a:buNone/>
          </a:pPr>
          <a:r>
            <a:rPr lang="en-GB" sz="1900" kern="1200"/>
            <a:t>There’s lots of guidance as you work your way through the tool</a:t>
          </a:r>
          <a:endParaRPr lang="en-US" sz="1900" kern="1200"/>
        </a:p>
      </dsp:txBody>
      <dsp:txXfrm>
        <a:off x="1384050" y="2998145"/>
        <a:ext cx="4733285" cy="1198312"/>
      </dsp:txXfrm>
    </dsp:sp>
    <dsp:sp modelId="{531328DE-D3AE-47C8-BDC2-93C6252186A2}">
      <dsp:nvSpPr>
        <dsp:cNvPr id="0" name=""/>
        <dsp:cNvSpPr/>
      </dsp:nvSpPr>
      <dsp:spPr>
        <a:xfrm>
          <a:off x="0" y="4496035"/>
          <a:ext cx="6117335" cy="1198312"/>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F04001F-F9B3-4FF1-9953-01905AC43683}">
      <dsp:nvSpPr>
        <dsp:cNvPr id="0" name=""/>
        <dsp:cNvSpPr/>
      </dsp:nvSpPr>
      <dsp:spPr>
        <a:xfrm>
          <a:off x="362489" y="4765655"/>
          <a:ext cx="659071" cy="65907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F7B3190-B652-45F4-ABF4-C20A548F1B6D}">
      <dsp:nvSpPr>
        <dsp:cNvPr id="0" name=""/>
        <dsp:cNvSpPr/>
      </dsp:nvSpPr>
      <dsp:spPr>
        <a:xfrm>
          <a:off x="1384050" y="4496035"/>
          <a:ext cx="4733285" cy="1198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821" tIns="126821" rIns="126821" bIns="126821" numCol="1" spcCol="1270" anchor="ctr" anchorCtr="0">
          <a:noAutofit/>
        </a:bodyPr>
        <a:lstStyle/>
        <a:p>
          <a:pPr marL="0" lvl="0" indent="0" algn="l" defTabSz="844550">
            <a:lnSpc>
              <a:spcPct val="90000"/>
            </a:lnSpc>
            <a:spcBef>
              <a:spcPct val="0"/>
            </a:spcBef>
            <a:spcAft>
              <a:spcPct val="35000"/>
            </a:spcAft>
            <a:buNone/>
          </a:pPr>
          <a:r>
            <a:rPr lang="en-GB" sz="1900" kern="1200"/>
            <a:t>If you get stuck or find something difficult to figure out, use one of the sources of support you can find at the end of this briefing</a:t>
          </a:r>
          <a:endParaRPr lang="en-US" sz="1900" kern="1200"/>
        </a:p>
      </dsp:txBody>
      <dsp:txXfrm>
        <a:off x="1384050" y="4496035"/>
        <a:ext cx="4733285" cy="119831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FC1D48-657A-41EF-BEDC-FB94A79477AC}">
      <dsp:nvSpPr>
        <dsp:cNvPr id="0" name=""/>
        <dsp:cNvSpPr/>
      </dsp:nvSpPr>
      <dsp:spPr>
        <a:xfrm>
          <a:off x="0" y="457595"/>
          <a:ext cx="6117335" cy="23072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220980" rIns="220980" bIns="220980" numCol="1" spcCol="1270" anchor="ctr" anchorCtr="0">
          <a:noAutofit/>
        </a:bodyPr>
        <a:lstStyle/>
        <a:p>
          <a:pPr marL="0" lvl="0" indent="0" algn="l" defTabSz="2578100">
            <a:lnSpc>
              <a:spcPct val="90000"/>
            </a:lnSpc>
            <a:spcBef>
              <a:spcPct val="0"/>
            </a:spcBef>
            <a:spcAft>
              <a:spcPct val="35000"/>
            </a:spcAft>
            <a:buNone/>
          </a:pPr>
          <a:r>
            <a:rPr lang="en-GB" sz="5800" kern="1200" dirty="0"/>
            <a:t>You don’t have to do it in one sitting</a:t>
          </a:r>
          <a:endParaRPr lang="en-US" sz="5800" kern="1200" dirty="0"/>
        </a:p>
      </dsp:txBody>
      <dsp:txXfrm>
        <a:off x="112630" y="570225"/>
        <a:ext cx="5892075" cy="2081980"/>
      </dsp:txXfrm>
    </dsp:sp>
    <dsp:sp modelId="{0F491BA5-7CDB-4CC3-90C8-D0919C5AC0F0}">
      <dsp:nvSpPr>
        <dsp:cNvPr id="0" name=""/>
        <dsp:cNvSpPr/>
      </dsp:nvSpPr>
      <dsp:spPr>
        <a:xfrm>
          <a:off x="0" y="2931876"/>
          <a:ext cx="6117335" cy="230724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220980" rIns="220980" bIns="220980" numCol="1" spcCol="1270" anchor="ctr" anchorCtr="0">
          <a:noAutofit/>
        </a:bodyPr>
        <a:lstStyle/>
        <a:p>
          <a:pPr marL="0" lvl="0" indent="0" algn="l" defTabSz="2578100">
            <a:lnSpc>
              <a:spcPct val="90000"/>
            </a:lnSpc>
            <a:spcBef>
              <a:spcPct val="0"/>
            </a:spcBef>
            <a:spcAft>
              <a:spcPct val="35000"/>
            </a:spcAft>
            <a:buNone/>
          </a:pPr>
          <a:r>
            <a:rPr lang="en-GB" sz="5800" kern="1200"/>
            <a:t>But use the save button regularly!</a:t>
          </a:r>
          <a:endParaRPr lang="en-US" sz="5800" kern="1200"/>
        </a:p>
      </dsp:txBody>
      <dsp:txXfrm>
        <a:off x="112630" y="3044506"/>
        <a:ext cx="5892075" cy="208198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9E2912-DFF6-496D-8099-4738D1ECE5C5}">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552756-F306-437E-B798-DFBCA087946B}">
      <dsp:nvSpPr>
        <dsp:cNvPr id="0" name=""/>
        <dsp:cNvSpPr/>
      </dsp:nvSpPr>
      <dsp:spPr>
        <a:xfrm>
          <a:off x="0" y="0"/>
          <a:ext cx="64928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GB" sz="3200" kern="1200"/>
            <a:t>The homecare tool, for example, enables you to reflect different enhancements by job type/job role. </a:t>
          </a:r>
          <a:endParaRPr lang="en-US" sz="3200" kern="1200"/>
        </a:p>
      </dsp:txBody>
      <dsp:txXfrm>
        <a:off x="0" y="0"/>
        <a:ext cx="6492875" cy="2552700"/>
      </dsp:txXfrm>
    </dsp:sp>
    <dsp:sp modelId="{88B1A418-3AF7-4691-A4DF-DF60CD28EBCA}">
      <dsp:nvSpPr>
        <dsp:cNvPr id="0" name=""/>
        <dsp:cNvSpPr/>
      </dsp:nvSpPr>
      <dsp:spPr>
        <a:xfrm>
          <a:off x="0" y="2552700"/>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119ECE-4FDC-4B20-9494-0A20BC325381}">
      <dsp:nvSpPr>
        <dsp:cNvPr id="0" name=""/>
        <dsp:cNvSpPr/>
      </dsp:nvSpPr>
      <dsp:spPr>
        <a:xfrm>
          <a:off x="0" y="2552700"/>
          <a:ext cx="64928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GB" sz="3200" kern="1200"/>
            <a:t>If you pay enhancements dependent on other factors – such as qualifications – you will need to use an average across the relevant job roles</a:t>
          </a:r>
          <a:endParaRPr lang="en-US" sz="3200" kern="1200"/>
        </a:p>
      </dsp:txBody>
      <dsp:txXfrm>
        <a:off x="0" y="2552700"/>
        <a:ext cx="6492875" cy="25527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CCF2F7-93C3-4616-A729-E4A16BDEBE4E}">
      <dsp:nvSpPr>
        <dsp:cNvPr id="0" name=""/>
        <dsp:cNvSpPr/>
      </dsp:nvSpPr>
      <dsp:spPr>
        <a:xfrm>
          <a:off x="0" y="4105454"/>
          <a:ext cx="6831687" cy="1347501"/>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GB" sz="3200" kern="1200" dirty="0"/>
            <a:t>If you pay a range of separate rates depending on circumstances</a:t>
          </a:r>
          <a:r>
            <a:rPr lang="en-GB" sz="2200" kern="1200" dirty="0"/>
            <a:t>, use the </a:t>
          </a:r>
          <a:r>
            <a:rPr lang="en-GB" sz="2200" u="sng" kern="1200" dirty="0"/>
            <a:t>average</a:t>
          </a:r>
          <a:r>
            <a:rPr lang="en-GB" sz="2200" kern="1200" dirty="0"/>
            <a:t> e.g. average per mile mileage rate</a:t>
          </a:r>
          <a:endParaRPr lang="en-US" sz="2200" kern="1200" dirty="0"/>
        </a:p>
      </dsp:txBody>
      <dsp:txXfrm>
        <a:off x="0" y="4105454"/>
        <a:ext cx="6831687" cy="1347501"/>
      </dsp:txXfrm>
    </dsp:sp>
    <dsp:sp modelId="{6C7057BF-E50A-4EDD-BD56-9AE20940EECD}">
      <dsp:nvSpPr>
        <dsp:cNvPr id="0" name=""/>
        <dsp:cNvSpPr/>
      </dsp:nvSpPr>
      <dsp:spPr>
        <a:xfrm rot="10800000">
          <a:off x="0" y="2053209"/>
          <a:ext cx="6831687" cy="2072457"/>
        </a:xfrm>
        <a:prstGeom prst="upArrowCallout">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GB" sz="3200" kern="1200" dirty="0"/>
            <a:t>If you pay within your hourly rate</a:t>
          </a:r>
          <a:r>
            <a:rPr lang="en-GB" sz="2200" kern="1200" dirty="0"/>
            <a:t>, </a:t>
          </a:r>
          <a:r>
            <a:rPr lang="en-GB" sz="2200" u="sng" kern="1200" dirty="0"/>
            <a:t>don’t add </a:t>
          </a:r>
          <a:r>
            <a:rPr lang="en-GB" sz="2200" kern="1200" dirty="0"/>
            <a:t>travel costs </a:t>
          </a:r>
          <a:r>
            <a:rPr lang="en-GB" sz="2200" u="sng" kern="1200" dirty="0"/>
            <a:t>separately</a:t>
          </a:r>
          <a:r>
            <a:rPr lang="en-GB" sz="2200" kern="1200" dirty="0"/>
            <a:t> to your cost of care return to avoid double counting</a:t>
          </a:r>
          <a:endParaRPr lang="en-US" sz="2200" kern="1200" dirty="0"/>
        </a:p>
      </dsp:txBody>
      <dsp:txXfrm rot="10800000">
        <a:off x="0" y="2053209"/>
        <a:ext cx="6831687" cy="1346620"/>
      </dsp:txXfrm>
    </dsp:sp>
    <dsp:sp modelId="{382E0BE4-5A93-4853-8EB1-9385C7F583F3}">
      <dsp:nvSpPr>
        <dsp:cNvPr id="0" name=""/>
        <dsp:cNvSpPr/>
      </dsp:nvSpPr>
      <dsp:spPr>
        <a:xfrm rot="10800000">
          <a:off x="0" y="964"/>
          <a:ext cx="6831687" cy="2072457"/>
        </a:xfrm>
        <a:prstGeom prst="upArrowCallou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GB" sz="2100" kern="1200" dirty="0"/>
            <a:t>The first thing to establish is whether you pay travel costs:</a:t>
          </a:r>
          <a:endParaRPr lang="en-US" sz="2100" kern="1200" dirty="0"/>
        </a:p>
      </dsp:txBody>
      <dsp:txXfrm rot="-10800000">
        <a:off x="0" y="964"/>
        <a:ext cx="6831687" cy="727432"/>
      </dsp:txXfrm>
    </dsp:sp>
    <dsp:sp modelId="{8BE4658A-C254-45F0-8A58-CD45C11B0D4C}">
      <dsp:nvSpPr>
        <dsp:cNvPr id="0" name=""/>
        <dsp:cNvSpPr/>
      </dsp:nvSpPr>
      <dsp:spPr>
        <a:xfrm>
          <a:off x="0" y="728396"/>
          <a:ext cx="3415843" cy="619664"/>
        </a:xfrm>
        <a:prstGeom prst="rect">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GB" sz="2000" kern="1200"/>
            <a:t>Separately </a:t>
          </a:r>
          <a:endParaRPr lang="en-US" sz="2000" kern="1200"/>
        </a:p>
      </dsp:txBody>
      <dsp:txXfrm>
        <a:off x="0" y="728396"/>
        <a:ext cx="3415843" cy="619664"/>
      </dsp:txXfrm>
    </dsp:sp>
    <dsp:sp modelId="{2D18F8F6-A680-479F-BCBD-41DC0EE0AFC7}">
      <dsp:nvSpPr>
        <dsp:cNvPr id="0" name=""/>
        <dsp:cNvSpPr/>
      </dsp:nvSpPr>
      <dsp:spPr>
        <a:xfrm>
          <a:off x="3415843" y="728396"/>
          <a:ext cx="3415843" cy="619664"/>
        </a:xfrm>
        <a:prstGeom prst="rect">
          <a:avLst/>
        </a:prstGeom>
        <a:solidFill>
          <a:schemeClr val="accent5">
            <a:tint val="40000"/>
            <a:alpha val="90000"/>
            <a:hueOff val="-6739762"/>
            <a:satOff val="-22832"/>
            <a:lumOff val="-2928"/>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GB" sz="2000" kern="1200" dirty="0"/>
            <a:t> or Included within the hourly rate you pay</a:t>
          </a:r>
          <a:endParaRPr lang="en-US" sz="2000" kern="1200" dirty="0"/>
        </a:p>
      </dsp:txBody>
      <dsp:txXfrm>
        <a:off x="3415843" y="728396"/>
        <a:ext cx="3415843" cy="61966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CB014A-2E2A-4DD5-93B2-C232D4962C54}" type="datetimeFigureOut">
              <a:rPr lang="en-GB" smtClean="0"/>
              <a:t>11/07/2022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6FFE8A-3B2A-4626-AEBF-12A02680054C}" type="slidenum">
              <a:rPr lang="en-GB" smtClean="0"/>
              <a:t>‹#›</a:t>
            </a:fld>
            <a:endParaRPr lang="en-GB"/>
          </a:p>
        </p:txBody>
      </p:sp>
    </p:spTree>
    <p:extLst>
      <p:ext uri="{BB962C8B-B14F-4D97-AF65-F5344CB8AC3E}">
        <p14:creationId xmlns:p14="http://schemas.microsoft.com/office/powerpoint/2010/main" val="3983597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96FFE8A-3B2A-4626-AEBF-12A02680054C}" type="slidenum">
              <a:rPr lang="en-GB" smtClean="0"/>
              <a:t>1</a:t>
            </a:fld>
            <a:endParaRPr lang="en-GB"/>
          </a:p>
        </p:txBody>
      </p:sp>
    </p:spTree>
    <p:extLst>
      <p:ext uri="{BB962C8B-B14F-4D97-AF65-F5344CB8AC3E}">
        <p14:creationId xmlns:p14="http://schemas.microsoft.com/office/powerpoint/2010/main" val="1079337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96FFE8A-3B2A-4626-AEBF-12A02680054C}" type="slidenum">
              <a:rPr lang="en-GB" smtClean="0"/>
              <a:t>9</a:t>
            </a:fld>
            <a:endParaRPr lang="en-GB"/>
          </a:p>
        </p:txBody>
      </p:sp>
    </p:spTree>
    <p:extLst>
      <p:ext uri="{BB962C8B-B14F-4D97-AF65-F5344CB8AC3E}">
        <p14:creationId xmlns:p14="http://schemas.microsoft.com/office/powerpoint/2010/main" val="3862860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FFE8A-3B2A-4626-AEBF-12A02680054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51785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96FFE8A-3B2A-4626-AEBF-12A02680054C}" type="slidenum">
              <a:rPr lang="en-GB" smtClean="0"/>
              <a:t>38</a:t>
            </a:fld>
            <a:endParaRPr lang="en-GB"/>
          </a:p>
        </p:txBody>
      </p:sp>
    </p:spTree>
    <p:extLst>
      <p:ext uri="{BB962C8B-B14F-4D97-AF65-F5344CB8AC3E}">
        <p14:creationId xmlns:p14="http://schemas.microsoft.com/office/powerpoint/2010/main" val="2870029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0D9C3-E4FB-1798-0A7B-6595C115A0C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44D87590-0869-2A85-B4CC-5DA7288B24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754DAB60-7405-7715-A21A-945F3E6292B4}"/>
              </a:ext>
            </a:extLst>
          </p:cNvPr>
          <p:cNvSpPr>
            <a:spLocks noGrp="1"/>
          </p:cNvSpPr>
          <p:nvPr>
            <p:ph type="dt" sz="half" idx="10"/>
          </p:nvPr>
        </p:nvSpPr>
        <p:spPr/>
        <p:txBody>
          <a:bodyPr/>
          <a:lstStyle/>
          <a:p>
            <a:fld id="{8ED616F1-9A5C-8F49-8EA5-467973A029B0}" type="datetimeFigureOut">
              <a:rPr lang="en-GB" smtClean="0"/>
              <a:t>11/07/2022</a:t>
            </a:fld>
            <a:endParaRPr lang="en-GB"/>
          </a:p>
        </p:txBody>
      </p:sp>
      <p:sp>
        <p:nvSpPr>
          <p:cNvPr id="5" name="Footer Placeholder 4">
            <a:extLst>
              <a:ext uri="{FF2B5EF4-FFF2-40B4-BE49-F238E27FC236}">
                <a16:creationId xmlns:a16="http://schemas.microsoft.com/office/drawing/2014/main" id="{F336807E-D4E8-A7B3-AA7C-88F4E4E50A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D5F908-6B42-E1EB-6FEE-1EF6095C9497}"/>
              </a:ext>
            </a:extLst>
          </p:cNvPr>
          <p:cNvSpPr>
            <a:spLocks noGrp="1"/>
          </p:cNvSpPr>
          <p:nvPr>
            <p:ph type="sldNum" sz="quarter" idx="12"/>
          </p:nvPr>
        </p:nvSpPr>
        <p:spPr/>
        <p:txBody>
          <a:bodyPr/>
          <a:lstStyle/>
          <a:p>
            <a:fld id="{671BC452-8F94-7B4C-BE9D-C42C0FAF7A97}" type="slidenum">
              <a:rPr lang="en-GB" smtClean="0"/>
              <a:t>‹#›</a:t>
            </a:fld>
            <a:endParaRPr lang="en-GB"/>
          </a:p>
        </p:txBody>
      </p:sp>
    </p:spTree>
    <p:extLst>
      <p:ext uri="{BB962C8B-B14F-4D97-AF65-F5344CB8AC3E}">
        <p14:creationId xmlns:p14="http://schemas.microsoft.com/office/powerpoint/2010/main" val="983648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FA33C-A591-3AEC-44EE-C572CB8C6F1F}"/>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6D8DF907-98AE-6B8E-B7F4-6601CD955B8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3ABC4611-035B-F2F7-1D9C-083A1DE508F1}"/>
              </a:ext>
            </a:extLst>
          </p:cNvPr>
          <p:cNvSpPr>
            <a:spLocks noGrp="1"/>
          </p:cNvSpPr>
          <p:nvPr>
            <p:ph type="dt" sz="half" idx="10"/>
          </p:nvPr>
        </p:nvSpPr>
        <p:spPr/>
        <p:txBody>
          <a:bodyPr/>
          <a:lstStyle/>
          <a:p>
            <a:fld id="{8ED616F1-9A5C-8F49-8EA5-467973A029B0}" type="datetimeFigureOut">
              <a:rPr lang="en-GB" smtClean="0"/>
              <a:t>11/07/2022</a:t>
            </a:fld>
            <a:endParaRPr lang="en-GB"/>
          </a:p>
        </p:txBody>
      </p:sp>
      <p:sp>
        <p:nvSpPr>
          <p:cNvPr id="5" name="Footer Placeholder 4">
            <a:extLst>
              <a:ext uri="{FF2B5EF4-FFF2-40B4-BE49-F238E27FC236}">
                <a16:creationId xmlns:a16="http://schemas.microsoft.com/office/drawing/2014/main" id="{86412789-9E43-B5BC-6CBF-DE6DBC626C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472375-211B-AE3F-0F59-EDD5FC06AC7C}"/>
              </a:ext>
            </a:extLst>
          </p:cNvPr>
          <p:cNvSpPr>
            <a:spLocks noGrp="1"/>
          </p:cNvSpPr>
          <p:nvPr>
            <p:ph type="sldNum" sz="quarter" idx="12"/>
          </p:nvPr>
        </p:nvSpPr>
        <p:spPr/>
        <p:txBody>
          <a:bodyPr/>
          <a:lstStyle/>
          <a:p>
            <a:fld id="{671BC452-8F94-7B4C-BE9D-C42C0FAF7A97}" type="slidenum">
              <a:rPr lang="en-GB" smtClean="0"/>
              <a:t>‹#›</a:t>
            </a:fld>
            <a:endParaRPr lang="en-GB"/>
          </a:p>
        </p:txBody>
      </p:sp>
    </p:spTree>
    <p:extLst>
      <p:ext uri="{BB962C8B-B14F-4D97-AF65-F5344CB8AC3E}">
        <p14:creationId xmlns:p14="http://schemas.microsoft.com/office/powerpoint/2010/main" val="3292314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DD1D94-1A0F-B2CB-8DD9-49C696C7FB30}"/>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B9CBE6E1-2398-C414-B4BE-6E90739CA7C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5BD0074-3DCD-B066-7C32-4B44BE3FECA4}"/>
              </a:ext>
            </a:extLst>
          </p:cNvPr>
          <p:cNvSpPr>
            <a:spLocks noGrp="1"/>
          </p:cNvSpPr>
          <p:nvPr>
            <p:ph type="dt" sz="half" idx="10"/>
          </p:nvPr>
        </p:nvSpPr>
        <p:spPr/>
        <p:txBody>
          <a:bodyPr/>
          <a:lstStyle/>
          <a:p>
            <a:fld id="{8ED616F1-9A5C-8F49-8EA5-467973A029B0}" type="datetimeFigureOut">
              <a:rPr lang="en-GB" smtClean="0"/>
              <a:t>11/07/2022</a:t>
            </a:fld>
            <a:endParaRPr lang="en-GB"/>
          </a:p>
        </p:txBody>
      </p:sp>
      <p:sp>
        <p:nvSpPr>
          <p:cNvPr id="5" name="Footer Placeholder 4">
            <a:extLst>
              <a:ext uri="{FF2B5EF4-FFF2-40B4-BE49-F238E27FC236}">
                <a16:creationId xmlns:a16="http://schemas.microsoft.com/office/drawing/2014/main" id="{FB0DEA3E-85C9-F98C-2EFA-25183B1881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0E9A10-F585-215D-3A81-231CB37C4A8E}"/>
              </a:ext>
            </a:extLst>
          </p:cNvPr>
          <p:cNvSpPr>
            <a:spLocks noGrp="1"/>
          </p:cNvSpPr>
          <p:nvPr>
            <p:ph type="sldNum" sz="quarter" idx="12"/>
          </p:nvPr>
        </p:nvSpPr>
        <p:spPr/>
        <p:txBody>
          <a:bodyPr/>
          <a:lstStyle/>
          <a:p>
            <a:fld id="{671BC452-8F94-7B4C-BE9D-C42C0FAF7A97}" type="slidenum">
              <a:rPr lang="en-GB" smtClean="0"/>
              <a:t>‹#›</a:t>
            </a:fld>
            <a:endParaRPr lang="en-GB"/>
          </a:p>
        </p:txBody>
      </p:sp>
    </p:spTree>
    <p:extLst>
      <p:ext uri="{BB962C8B-B14F-4D97-AF65-F5344CB8AC3E}">
        <p14:creationId xmlns:p14="http://schemas.microsoft.com/office/powerpoint/2010/main" val="28050251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9B5D4-D941-407A-9AA2-83E3313F88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FDE34FC-C9F7-41FE-AD18-7E14FACB65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94FD85E-E03A-4FE4-8264-3D88351AB383}"/>
              </a:ext>
            </a:extLst>
          </p:cNvPr>
          <p:cNvSpPr>
            <a:spLocks noGrp="1"/>
          </p:cNvSpPr>
          <p:nvPr>
            <p:ph type="dt" sz="half" idx="10"/>
          </p:nvPr>
        </p:nvSpPr>
        <p:spPr/>
        <p:txBody>
          <a:bodyPr/>
          <a:lstStyle/>
          <a:p>
            <a:fld id="{677D8B38-AAFF-4881-A9D2-7A10307BF771}" type="datetimeFigureOut">
              <a:rPr lang="en-GB" smtClean="0"/>
              <a:t>11/07/2022</a:t>
            </a:fld>
            <a:endParaRPr lang="en-GB"/>
          </a:p>
        </p:txBody>
      </p:sp>
      <p:sp>
        <p:nvSpPr>
          <p:cNvPr id="5" name="Footer Placeholder 4">
            <a:extLst>
              <a:ext uri="{FF2B5EF4-FFF2-40B4-BE49-F238E27FC236}">
                <a16:creationId xmlns:a16="http://schemas.microsoft.com/office/drawing/2014/main" id="{8E1374BD-B02F-4E96-AB95-D75CDE992E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DA6654-8075-4F7C-A53A-D4A0131B128C}"/>
              </a:ext>
            </a:extLst>
          </p:cNvPr>
          <p:cNvSpPr>
            <a:spLocks noGrp="1"/>
          </p:cNvSpPr>
          <p:nvPr>
            <p:ph type="sldNum" sz="quarter" idx="12"/>
          </p:nvPr>
        </p:nvSpPr>
        <p:spPr/>
        <p:txBody>
          <a:bodyPr/>
          <a:lstStyle/>
          <a:p>
            <a:fld id="{639ED570-6114-457C-BC1B-FD11861AE8C0}" type="slidenum">
              <a:rPr lang="en-GB" smtClean="0"/>
              <a:t>‹#›</a:t>
            </a:fld>
            <a:endParaRPr lang="en-GB"/>
          </a:p>
        </p:txBody>
      </p:sp>
    </p:spTree>
    <p:extLst>
      <p:ext uri="{BB962C8B-B14F-4D97-AF65-F5344CB8AC3E}">
        <p14:creationId xmlns:p14="http://schemas.microsoft.com/office/powerpoint/2010/main" val="22491931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BD46C-0B07-4399-8519-4E613DFCC8C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DB919BE-AD51-462A-9D3E-4958CC6130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EA1F664-9918-4683-B2DF-40C45462E19F}"/>
              </a:ext>
            </a:extLst>
          </p:cNvPr>
          <p:cNvSpPr>
            <a:spLocks noGrp="1"/>
          </p:cNvSpPr>
          <p:nvPr>
            <p:ph type="dt" sz="half" idx="10"/>
          </p:nvPr>
        </p:nvSpPr>
        <p:spPr/>
        <p:txBody>
          <a:bodyPr/>
          <a:lstStyle/>
          <a:p>
            <a:fld id="{677D8B38-AAFF-4881-A9D2-7A10307BF771}" type="datetimeFigureOut">
              <a:rPr lang="en-GB" smtClean="0"/>
              <a:t>11/07/2022</a:t>
            </a:fld>
            <a:endParaRPr lang="en-GB"/>
          </a:p>
        </p:txBody>
      </p:sp>
      <p:sp>
        <p:nvSpPr>
          <p:cNvPr id="5" name="Footer Placeholder 4">
            <a:extLst>
              <a:ext uri="{FF2B5EF4-FFF2-40B4-BE49-F238E27FC236}">
                <a16:creationId xmlns:a16="http://schemas.microsoft.com/office/drawing/2014/main" id="{9213C031-844A-48F5-8B85-F5544BAB427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13C8A7-5B67-4BA7-88D3-6C93FD35384F}"/>
              </a:ext>
            </a:extLst>
          </p:cNvPr>
          <p:cNvSpPr>
            <a:spLocks noGrp="1"/>
          </p:cNvSpPr>
          <p:nvPr>
            <p:ph type="sldNum" sz="quarter" idx="12"/>
          </p:nvPr>
        </p:nvSpPr>
        <p:spPr/>
        <p:txBody>
          <a:bodyPr/>
          <a:lstStyle/>
          <a:p>
            <a:fld id="{639ED570-6114-457C-BC1B-FD11861AE8C0}" type="slidenum">
              <a:rPr lang="en-GB" smtClean="0"/>
              <a:t>‹#›</a:t>
            </a:fld>
            <a:endParaRPr lang="en-GB"/>
          </a:p>
        </p:txBody>
      </p:sp>
    </p:spTree>
    <p:extLst>
      <p:ext uri="{BB962C8B-B14F-4D97-AF65-F5344CB8AC3E}">
        <p14:creationId xmlns:p14="http://schemas.microsoft.com/office/powerpoint/2010/main" val="914699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1EE61-D901-4FB8-A3A5-E183630541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C96722C-EB13-4420-892C-68592CC90B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5EBC09-1004-46D8-A7A7-10DDC81DBDAE}"/>
              </a:ext>
            </a:extLst>
          </p:cNvPr>
          <p:cNvSpPr>
            <a:spLocks noGrp="1"/>
          </p:cNvSpPr>
          <p:nvPr>
            <p:ph type="dt" sz="half" idx="10"/>
          </p:nvPr>
        </p:nvSpPr>
        <p:spPr/>
        <p:txBody>
          <a:bodyPr/>
          <a:lstStyle/>
          <a:p>
            <a:fld id="{677D8B38-AAFF-4881-A9D2-7A10307BF771}" type="datetimeFigureOut">
              <a:rPr lang="en-GB" smtClean="0"/>
              <a:t>11/07/2022</a:t>
            </a:fld>
            <a:endParaRPr lang="en-GB"/>
          </a:p>
        </p:txBody>
      </p:sp>
      <p:sp>
        <p:nvSpPr>
          <p:cNvPr id="5" name="Footer Placeholder 4">
            <a:extLst>
              <a:ext uri="{FF2B5EF4-FFF2-40B4-BE49-F238E27FC236}">
                <a16:creationId xmlns:a16="http://schemas.microsoft.com/office/drawing/2014/main" id="{5DAD366D-EF7B-43AB-A307-794094C869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7CB6A3-1C24-4579-8A28-3ACB6D953EDA}"/>
              </a:ext>
            </a:extLst>
          </p:cNvPr>
          <p:cNvSpPr>
            <a:spLocks noGrp="1"/>
          </p:cNvSpPr>
          <p:nvPr>
            <p:ph type="sldNum" sz="quarter" idx="12"/>
          </p:nvPr>
        </p:nvSpPr>
        <p:spPr/>
        <p:txBody>
          <a:bodyPr/>
          <a:lstStyle/>
          <a:p>
            <a:fld id="{639ED570-6114-457C-BC1B-FD11861AE8C0}" type="slidenum">
              <a:rPr lang="en-GB" smtClean="0"/>
              <a:t>‹#›</a:t>
            </a:fld>
            <a:endParaRPr lang="en-GB"/>
          </a:p>
        </p:txBody>
      </p:sp>
    </p:spTree>
    <p:extLst>
      <p:ext uri="{BB962C8B-B14F-4D97-AF65-F5344CB8AC3E}">
        <p14:creationId xmlns:p14="http://schemas.microsoft.com/office/powerpoint/2010/main" val="3655902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1D69E-298E-4F17-AB98-B15B5F72C1F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9DEF252-7BF4-4AC9-B779-FBC32828D00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4210CD3-CE39-4EB1-9672-13A900C428B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E99BBFD-CD01-4AD4-9527-8C33D1A2B0EE}"/>
              </a:ext>
            </a:extLst>
          </p:cNvPr>
          <p:cNvSpPr>
            <a:spLocks noGrp="1"/>
          </p:cNvSpPr>
          <p:nvPr>
            <p:ph type="dt" sz="half" idx="10"/>
          </p:nvPr>
        </p:nvSpPr>
        <p:spPr/>
        <p:txBody>
          <a:bodyPr/>
          <a:lstStyle/>
          <a:p>
            <a:fld id="{677D8B38-AAFF-4881-A9D2-7A10307BF771}" type="datetimeFigureOut">
              <a:rPr lang="en-GB" smtClean="0"/>
              <a:t>11/07/2022</a:t>
            </a:fld>
            <a:endParaRPr lang="en-GB"/>
          </a:p>
        </p:txBody>
      </p:sp>
      <p:sp>
        <p:nvSpPr>
          <p:cNvPr id="6" name="Footer Placeholder 5">
            <a:extLst>
              <a:ext uri="{FF2B5EF4-FFF2-40B4-BE49-F238E27FC236}">
                <a16:creationId xmlns:a16="http://schemas.microsoft.com/office/drawing/2014/main" id="{5D2D4E95-CBFA-4FE7-B738-D841194813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C2C43F-B29F-40C5-85EC-396A93008D1B}"/>
              </a:ext>
            </a:extLst>
          </p:cNvPr>
          <p:cNvSpPr>
            <a:spLocks noGrp="1"/>
          </p:cNvSpPr>
          <p:nvPr>
            <p:ph type="sldNum" sz="quarter" idx="12"/>
          </p:nvPr>
        </p:nvSpPr>
        <p:spPr/>
        <p:txBody>
          <a:bodyPr/>
          <a:lstStyle/>
          <a:p>
            <a:fld id="{639ED570-6114-457C-BC1B-FD11861AE8C0}" type="slidenum">
              <a:rPr lang="en-GB" smtClean="0"/>
              <a:t>‹#›</a:t>
            </a:fld>
            <a:endParaRPr lang="en-GB"/>
          </a:p>
        </p:txBody>
      </p:sp>
    </p:spTree>
    <p:extLst>
      <p:ext uri="{BB962C8B-B14F-4D97-AF65-F5344CB8AC3E}">
        <p14:creationId xmlns:p14="http://schemas.microsoft.com/office/powerpoint/2010/main" val="7985971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56213-6956-4EAE-8BEC-618190C9EDC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E677CC7-71B9-4790-B216-1B1B91E768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F133142-FE98-4E8F-874F-EED64683C68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A5E203A-B221-4929-A6FA-632AA84F93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E16CF5-4267-4834-8DB6-DA7324A5F1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6C1E21C-8938-40A5-BBE2-2F6A36FC412B}"/>
              </a:ext>
            </a:extLst>
          </p:cNvPr>
          <p:cNvSpPr>
            <a:spLocks noGrp="1"/>
          </p:cNvSpPr>
          <p:nvPr>
            <p:ph type="dt" sz="half" idx="10"/>
          </p:nvPr>
        </p:nvSpPr>
        <p:spPr/>
        <p:txBody>
          <a:bodyPr/>
          <a:lstStyle/>
          <a:p>
            <a:fld id="{677D8B38-AAFF-4881-A9D2-7A10307BF771}" type="datetimeFigureOut">
              <a:rPr lang="en-GB" smtClean="0"/>
              <a:t>11/07/2022</a:t>
            </a:fld>
            <a:endParaRPr lang="en-GB"/>
          </a:p>
        </p:txBody>
      </p:sp>
      <p:sp>
        <p:nvSpPr>
          <p:cNvPr id="8" name="Footer Placeholder 7">
            <a:extLst>
              <a:ext uri="{FF2B5EF4-FFF2-40B4-BE49-F238E27FC236}">
                <a16:creationId xmlns:a16="http://schemas.microsoft.com/office/drawing/2014/main" id="{8FDF053E-EDDC-462C-9D7C-664139D69E9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1370D07-8128-466B-B5CF-E4374E846F0C}"/>
              </a:ext>
            </a:extLst>
          </p:cNvPr>
          <p:cNvSpPr>
            <a:spLocks noGrp="1"/>
          </p:cNvSpPr>
          <p:nvPr>
            <p:ph type="sldNum" sz="quarter" idx="12"/>
          </p:nvPr>
        </p:nvSpPr>
        <p:spPr/>
        <p:txBody>
          <a:bodyPr/>
          <a:lstStyle/>
          <a:p>
            <a:fld id="{639ED570-6114-457C-BC1B-FD11861AE8C0}" type="slidenum">
              <a:rPr lang="en-GB" smtClean="0"/>
              <a:t>‹#›</a:t>
            </a:fld>
            <a:endParaRPr lang="en-GB"/>
          </a:p>
        </p:txBody>
      </p:sp>
    </p:spTree>
    <p:extLst>
      <p:ext uri="{BB962C8B-B14F-4D97-AF65-F5344CB8AC3E}">
        <p14:creationId xmlns:p14="http://schemas.microsoft.com/office/powerpoint/2010/main" val="16404748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C9D84-CF87-4E35-A6E2-98255D759B4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3F8364F-CF38-44BA-B001-D038EBA41B11}"/>
              </a:ext>
            </a:extLst>
          </p:cNvPr>
          <p:cNvSpPr>
            <a:spLocks noGrp="1"/>
          </p:cNvSpPr>
          <p:nvPr>
            <p:ph type="dt" sz="half" idx="10"/>
          </p:nvPr>
        </p:nvSpPr>
        <p:spPr/>
        <p:txBody>
          <a:bodyPr/>
          <a:lstStyle/>
          <a:p>
            <a:fld id="{677D8B38-AAFF-4881-A9D2-7A10307BF771}" type="datetimeFigureOut">
              <a:rPr lang="en-GB" smtClean="0"/>
              <a:t>11/07/2022</a:t>
            </a:fld>
            <a:endParaRPr lang="en-GB"/>
          </a:p>
        </p:txBody>
      </p:sp>
      <p:sp>
        <p:nvSpPr>
          <p:cNvPr id="4" name="Footer Placeholder 3">
            <a:extLst>
              <a:ext uri="{FF2B5EF4-FFF2-40B4-BE49-F238E27FC236}">
                <a16:creationId xmlns:a16="http://schemas.microsoft.com/office/drawing/2014/main" id="{AE7920B1-B380-4B9C-9F24-E7E57448880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4E37095-4E69-489B-9504-929AE1F31C7B}"/>
              </a:ext>
            </a:extLst>
          </p:cNvPr>
          <p:cNvSpPr>
            <a:spLocks noGrp="1"/>
          </p:cNvSpPr>
          <p:nvPr>
            <p:ph type="sldNum" sz="quarter" idx="12"/>
          </p:nvPr>
        </p:nvSpPr>
        <p:spPr/>
        <p:txBody>
          <a:bodyPr/>
          <a:lstStyle/>
          <a:p>
            <a:fld id="{639ED570-6114-457C-BC1B-FD11861AE8C0}" type="slidenum">
              <a:rPr lang="en-GB" smtClean="0"/>
              <a:t>‹#›</a:t>
            </a:fld>
            <a:endParaRPr lang="en-GB"/>
          </a:p>
        </p:txBody>
      </p:sp>
    </p:spTree>
    <p:extLst>
      <p:ext uri="{BB962C8B-B14F-4D97-AF65-F5344CB8AC3E}">
        <p14:creationId xmlns:p14="http://schemas.microsoft.com/office/powerpoint/2010/main" val="30958238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CAFD1D-681A-475B-BC07-848E382C4099}"/>
              </a:ext>
            </a:extLst>
          </p:cNvPr>
          <p:cNvSpPr>
            <a:spLocks noGrp="1"/>
          </p:cNvSpPr>
          <p:nvPr>
            <p:ph type="dt" sz="half" idx="10"/>
          </p:nvPr>
        </p:nvSpPr>
        <p:spPr/>
        <p:txBody>
          <a:bodyPr/>
          <a:lstStyle/>
          <a:p>
            <a:fld id="{677D8B38-AAFF-4881-A9D2-7A10307BF771}" type="datetimeFigureOut">
              <a:rPr lang="en-GB" smtClean="0"/>
              <a:t>11/07/2022</a:t>
            </a:fld>
            <a:endParaRPr lang="en-GB"/>
          </a:p>
        </p:txBody>
      </p:sp>
      <p:sp>
        <p:nvSpPr>
          <p:cNvPr id="3" name="Footer Placeholder 2">
            <a:extLst>
              <a:ext uri="{FF2B5EF4-FFF2-40B4-BE49-F238E27FC236}">
                <a16:creationId xmlns:a16="http://schemas.microsoft.com/office/drawing/2014/main" id="{6E46E30C-EBBF-430C-890F-0FC3D703371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7E8E8CF-5F39-487A-ABE5-289BD7F625D8}"/>
              </a:ext>
            </a:extLst>
          </p:cNvPr>
          <p:cNvSpPr>
            <a:spLocks noGrp="1"/>
          </p:cNvSpPr>
          <p:nvPr>
            <p:ph type="sldNum" sz="quarter" idx="12"/>
          </p:nvPr>
        </p:nvSpPr>
        <p:spPr/>
        <p:txBody>
          <a:bodyPr/>
          <a:lstStyle/>
          <a:p>
            <a:fld id="{639ED570-6114-457C-BC1B-FD11861AE8C0}" type="slidenum">
              <a:rPr lang="en-GB" smtClean="0"/>
              <a:t>‹#›</a:t>
            </a:fld>
            <a:endParaRPr lang="en-GB"/>
          </a:p>
        </p:txBody>
      </p:sp>
    </p:spTree>
    <p:extLst>
      <p:ext uri="{BB962C8B-B14F-4D97-AF65-F5344CB8AC3E}">
        <p14:creationId xmlns:p14="http://schemas.microsoft.com/office/powerpoint/2010/main" val="13341300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6236F-FAD5-4E60-BDEC-6D927A3C7C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8F0E5F2-C159-43D3-8B09-663BB4EE6F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FF59846-FC44-4D19-B014-C6A13FA511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3A57CF-5C8E-4653-81D4-7815A9A4AC70}"/>
              </a:ext>
            </a:extLst>
          </p:cNvPr>
          <p:cNvSpPr>
            <a:spLocks noGrp="1"/>
          </p:cNvSpPr>
          <p:nvPr>
            <p:ph type="dt" sz="half" idx="10"/>
          </p:nvPr>
        </p:nvSpPr>
        <p:spPr/>
        <p:txBody>
          <a:bodyPr/>
          <a:lstStyle/>
          <a:p>
            <a:fld id="{677D8B38-AAFF-4881-A9D2-7A10307BF771}" type="datetimeFigureOut">
              <a:rPr lang="en-GB" smtClean="0"/>
              <a:t>11/07/2022</a:t>
            </a:fld>
            <a:endParaRPr lang="en-GB"/>
          </a:p>
        </p:txBody>
      </p:sp>
      <p:sp>
        <p:nvSpPr>
          <p:cNvPr id="6" name="Footer Placeholder 5">
            <a:extLst>
              <a:ext uri="{FF2B5EF4-FFF2-40B4-BE49-F238E27FC236}">
                <a16:creationId xmlns:a16="http://schemas.microsoft.com/office/drawing/2014/main" id="{D7D32AA1-BEF2-4809-A101-49926216EC4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4C7F5F2-849F-4007-BB5B-E4DA5FD23BF1}"/>
              </a:ext>
            </a:extLst>
          </p:cNvPr>
          <p:cNvSpPr>
            <a:spLocks noGrp="1"/>
          </p:cNvSpPr>
          <p:nvPr>
            <p:ph type="sldNum" sz="quarter" idx="12"/>
          </p:nvPr>
        </p:nvSpPr>
        <p:spPr/>
        <p:txBody>
          <a:bodyPr/>
          <a:lstStyle/>
          <a:p>
            <a:fld id="{639ED570-6114-457C-BC1B-FD11861AE8C0}" type="slidenum">
              <a:rPr lang="en-GB" smtClean="0"/>
              <a:t>‹#›</a:t>
            </a:fld>
            <a:endParaRPr lang="en-GB"/>
          </a:p>
        </p:txBody>
      </p:sp>
    </p:spTree>
    <p:extLst>
      <p:ext uri="{BB962C8B-B14F-4D97-AF65-F5344CB8AC3E}">
        <p14:creationId xmlns:p14="http://schemas.microsoft.com/office/powerpoint/2010/main" val="1958700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E9B04-54C4-222F-63BD-F5517E219E8F}"/>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40FBEA7F-C09E-ECF7-8A40-BBFF41C58D3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BB3637E-F676-C79B-402A-4D5CD51A6000}"/>
              </a:ext>
            </a:extLst>
          </p:cNvPr>
          <p:cNvSpPr>
            <a:spLocks noGrp="1"/>
          </p:cNvSpPr>
          <p:nvPr>
            <p:ph type="dt" sz="half" idx="10"/>
          </p:nvPr>
        </p:nvSpPr>
        <p:spPr/>
        <p:txBody>
          <a:bodyPr/>
          <a:lstStyle/>
          <a:p>
            <a:fld id="{8ED616F1-9A5C-8F49-8EA5-467973A029B0}" type="datetimeFigureOut">
              <a:rPr lang="en-GB" smtClean="0"/>
              <a:t>11/07/2022</a:t>
            </a:fld>
            <a:endParaRPr lang="en-GB"/>
          </a:p>
        </p:txBody>
      </p:sp>
      <p:sp>
        <p:nvSpPr>
          <p:cNvPr id="5" name="Footer Placeholder 4">
            <a:extLst>
              <a:ext uri="{FF2B5EF4-FFF2-40B4-BE49-F238E27FC236}">
                <a16:creationId xmlns:a16="http://schemas.microsoft.com/office/drawing/2014/main" id="{E89BC208-8828-B7E0-3441-5F7C590661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F7B70E-2640-8395-026F-6002B656B2B9}"/>
              </a:ext>
            </a:extLst>
          </p:cNvPr>
          <p:cNvSpPr>
            <a:spLocks noGrp="1"/>
          </p:cNvSpPr>
          <p:nvPr>
            <p:ph type="sldNum" sz="quarter" idx="12"/>
          </p:nvPr>
        </p:nvSpPr>
        <p:spPr/>
        <p:txBody>
          <a:bodyPr/>
          <a:lstStyle/>
          <a:p>
            <a:fld id="{671BC452-8F94-7B4C-BE9D-C42C0FAF7A97}" type="slidenum">
              <a:rPr lang="en-GB" smtClean="0"/>
              <a:t>‹#›</a:t>
            </a:fld>
            <a:endParaRPr lang="en-GB"/>
          </a:p>
        </p:txBody>
      </p:sp>
    </p:spTree>
    <p:extLst>
      <p:ext uri="{BB962C8B-B14F-4D97-AF65-F5344CB8AC3E}">
        <p14:creationId xmlns:p14="http://schemas.microsoft.com/office/powerpoint/2010/main" val="8183384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4801A-5FEB-4CB3-B293-FA4C2AC0EA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1844DC3-A3C1-4F3A-B9B7-1D53F584B3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C97E645-6CAB-4E76-93FA-DFA0BD94AA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CABED3-5A59-4B4D-A686-27FB17E1F66A}"/>
              </a:ext>
            </a:extLst>
          </p:cNvPr>
          <p:cNvSpPr>
            <a:spLocks noGrp="1"/>
          </p:cNvSpPr>
          <p:nvPr>
            <p:ph type="dt" sz="half" idx="10"/>
          </p:nvPr>
        </p:nvSpPr>
        <p:spPr/>
        <p:txBody>
          <a:bodyPr/>
          <a:lstStyle/>
          <a:p>
            <a:fld id="{677D8B38-AAFF-4881-A9D2-7A10307BF771}" type="datetimeFigureOut">
              <a:rPr lang="en-GB" smtClean="0"/>
              <a:t>11/07/2022</a:t>
            </a:fld>
            <a:endParaRPr lang="en-GB"/>
          </a:p>
        </p:txBody>
      </p:sp>
      <p:sp>
        <p:nvSpPr>
          <p:cNvPr id="6" name="Footer Placeholder 5">
            <a:extLst>
              <a:ext uri="{FF2B5EF4-FFF2-40B4-BE49-F238E27FC236}">
                <a16:creationId xmlns:a16="http://schemas.microsoft.com/office/drawing/2014/main" id="{DDB588A0-A537-4565-8E3A-E9BD9702364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A39410C-FE00-47CF-B689-BCE5F4183DD6}"/>
              </a:ext>
            </a:extLst>
          </p:cNvPr>
          <p:cNvSpPr>
            <a:spLocks noGrp="1"/>
          </p:cNvSpPr>
          <p:nvPr>
            <p:ph type="sldNum" sz="quarter" idx="12"/>
          </p:nvPr>
        </p:nvSpPr>
        <p:spPr/>
        <p:txBody>
          <a:bodyPr/>
          <a:lstStyle/>
          <a:p>
            <a:fld id="{639ED570-6114-457C-BC1B-FD11861AE8C0}" type="slidenum">
              <a:rPr lang="en-GB" smtClean="0"/>
              <a:t>‹#›</a:t>
            </a:fld>
            <a:endParaRPr lang="en-GB"/>
          </a:p>
        </p:txBody>
      </p:sp>
    </p:spTree>
    <p:extLst>
      <p:ext uri="{BB962C8B-B14F-4D97-AF65-F5344CB8AC3E}">
        <p14:creationId xmlns:p14="http://schemas.microsoft.com/office/powerpoint/2010/main" val="2626585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46CF-973A-4D18-BB5D-DE2EA6C0EC9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F722B4D-0D10-43F4-AFE5-F9D36FCCACF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2A805D4-9317-49A5-87DF-59B64A55FEC5}"/>
              </a:ext>
            </a:extLst>
          </p:cNvPr>
          <p:cNvSpPr>
            <a:spLocks noGrp="1"/>
          </p:cNvSpPr>
          <p:nvPr>
            <p:ph type="dt" sz="half" idx="10"/>
          </p:nvPr>
        </p:nvSpPr>
        <p:spPr/>
        <p:txBody>
          <a:bodyPr/>
          <a:lstStyle/>
          <a:p>
            <a:fld id="{677D8B38-AAFF-4881-A9D2-7A10307BF771}" type="datetimeFigureOut">
              <a:rPr lang="en-GB" smtClean="0"/>
              <a:t>11/07/2022</a:t>
            </a:fld>
            <a:endParaRPr lang="en-GB"/>
          </a:p>
        </p:txBody>
      </p:sp>
      <p:sp>
        <p:nvSpPr>
          <p:cNvPr id="5" name="Footer Placeholder 4">
            <a:extLst>
              <a:ext uri="{FF2B5EF4-FFF2-40B4-BE49-F238E27FC236}">
                <a16:creationId xmlns:a16="http://schemas.microsoft.com/office/drawing/2014/main" id="{9463F77F-CC09-4137-80E6-683F2BED0A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30C8789-7CFF-422C-BD42-22D92776D108}"/>
              </a:ext>
            </a:extLst>
          </p:cNvPr>
          <p:cNvSpPr>
            <a:spLocks noGrp="1"/>
          </p:cNvSpPr>
          <p:nvPr>
            <p:ph type="sldNum" sz="quarter" idx="12"/>
          </p:nvPr>
        </p:nvSpPr>
        <p:spPr/>
        <p:txBody>
          <a:bodyPr/>
          <a:lstStyle/>
          <a:p>
            <a:fld id="{639ED570-6114-457C-BC1B-FD11861AE8C0}" type="slidenum">
              <a:rPr lang="en-GB" smtClean="0"/>
              <a:t>‹#›</a:t>
            </a:fld>
            <a:endParaRPr lang="en-GB"/>
          </a:p>
        </p:txBody>
      </p:sp>
    </p:spTree>
    <p:extLst>
      <p:ext uri="{BB962C8B-B14F-4D97-AF65-F5344CB8AC3E}">
        <p14:creationId xmlns:p14="http://schemas.microsoft.com/office/powerpoint/2010/main" val="17673641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6617CD-86F9-4C23-961D-F35436CB727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998E532-F338-4058-ACB2-D1BA307828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E25386-B051-4992-AD73-A7936528F5C9}"/>
              </a:ext>
            </a:extLst>
          </p:cNvPr>
          <p:cNvSpPr>
            <a:spLocks noGrp="1"/>
          </p:cNvSpPr>
          <p:nvPr>
            <p:ph type="dt" sz="half" idx="10"/>
          </p:nvPr>
        </p:nvSpPr>
        <p:spPr/>
        <p:txBody>
          <a:bodyPr/>
          <a:lstStyle/>
          <a:p>
            <a:fld id="{677D8B38-AAFF-4881-A9D2-7A10307BF771}" type="datetimeFigureOut">
              <a:rPr lang="en-GB" smtClean="0"/>
              <a:t>11/07/2022</a:t>
            </a:fld>
            <a:endParaRPr lang="en-GB"/>
          </a:p>
        </p:txBody>
      </p:sp>
      <p:sp>
        <p:nvSpPr>
          <p:cNvPr id="5" name="Footer Placeholder 4">
            <a:extLst>
              <a:ext uri="{FF2B5EF4-FFF2-40B4-BE49-F238E27FC236}">
                <a16:creationId xmlns:a16="http://schemas.microsoft.com/office/drawing/2014/main" id="{026895B9-D1A4-4128-B7D8-6610756432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527F02-AB09-44C6-A4D9-2308ACAFB6B8}"/>
              </a:ext>
            </a:extLst>
          </p:cNvPr>
          <p:cNvSpPr>
            <a:spLocks noGrp="1"/>
          </p:cNvSpPr>
          <p:nvPr>
            <p:ph type="sldNum" sz="quarter" idx="12"/>
          </p:nvPr>
        </p:nvSpPr>
        <p:spPr/>
        <p:txBody>
          <a:bodyPr/>
          <a:lstStyle/>
          <a:p>
            <a:fld id="{639ED570-6114-457C-BC1B-FD11861AE8C0}" type="slidenum">
              <a:rPr lang="en-GB" smtClean="0"/>
              <a:t>‹#›</a:t>
            </a:fld>
            <a:endParaRPr lang="en-GB"/>
          </a:p>
        </p:txBody>
      </p:sp>
    </p:spTree>
    <p:extLst>
      <p:ext uri="{BB962C8B-B14F-4D97-AF65-F5344CB8AC3E}">
        <p14:creationId xmlns:p14="http://schemas.microsoft.com/office/powerpoint/2010/main" val="1166379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9DA42-29E0-44BE-FE5F-AF58814C961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E2B314CF-8BDE-2E09-381B-6554135A86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FBB364C-3ED3-0A27-0D80-5589E154F578}"/>
              </a:ext>
            </a:extLst>
          </p:cNvPr>
          <p:cNvSpPr>
            <a:spLocks noGrp="1"/>
          </p:cNvSpPr>
          <p:nvPr>
            <p:ph type="dt" sz="half" idx="10"/>
          </p:nvPr>
        </p:nvSpPr>
        <p:spPr/>
        <p:txBody>
          <a:bodyPr/>
          <a:lstStyle/>
          <a:p>
            <a:fld id="{8ED616F1-9A5C-8F49-8EA5-467973A029B0}" type="datetimeFigureOut">
              <a:rPr lang="en-GB" smtClean="0"/>
              <a:t>11/07/2022</a:t>
            </a:fld>
            <a:endParaRPr lang="en-GB"/>
          </a:p>
        </p:txBody>
      </p:sp>
      <p:sp>
        <p:nvSpPr>
          <p:cNvPr id="5" name="Footer Placeholder 4">
            <a:extLst>
              <a:ext uri="{FF2B5EF4-FFF2-40B4-BE49-F238E27FC236}">
                <a16:creationId xmlns:a16="http://schemas.microsoft.com/office/drawing/2014/main" id="{07CF3D86-1E82-191F-951D-370D92BAAA9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C4024C-B30F-62F1-DBE1-F5E4D01423BB}"/>
              </a:ext>
            </a:extLst>
          </p:cNvPr>
          <p:cNvSpPr>
            <a:spLocks noGrp="1"/>
          </p:cNvSpPr>
          <p:nvPr>
            <p:ph type="sldNum" sz="quarter" idx="12"/>
          </p:nvPr>
        </p:nvSpPr>
        <p:spPr/>
        <p:txBody>
          <a:bodyPr/>
          <a:lstStyle/>
          <a:p>
            <a:fld id="{671BC452-8F94-7B4C-BE9D-C42C0FAF7A97}" type="slidenum">
              <a:rPr lang="en-GB" smtClean="0"/>
              <a:t>‹#›</a:t>
            </a:fld>
            <a:endParaRPr lang="en-GB"/>
          </a:p>
        </p:txBody>
      </p:sp>
    </p:spTree>
    <p:extLst>
      <p:ext uri="{BB962C8B-B14F-4D97-AF65-F5344CB8AC3E}">
        <p14:creationId xmlns:p14="http://schemas.microsoft.com/office/powerpoint/2010/main" val="2275387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A6C02-0BB2-5637-111C-C39198CC4DAE}"/>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6E25AAC2-BC27-DE1A-A4E1-2791512801C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C0F9E96C-FE2F-CFA3-0214-47BA4153C88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ED18A8A9-0F24-3294-6021-C5D133C56534}"/>
              </a:ext>
            </a:extLst>
          </p:cNvPr>
          <p:cNvSpPr>
            <a:spLocks noGrp="1"/>
          </p:cNvSpPr>
          <p:nvPr>
            <p:ph type="dt" sz="half" idx="10"/>
          </p:nvPr>
        </p:nvSpPr>
        <p:spPr/>
        <p:txBody>
          <a:bodyPr/>
          <a:lstStyle/>
          <a:p>
            <a:fld id="{8ED616F1-9A5C-8F49-8EA5-467973A029B0}" type="datetimeFigureOut">
              <a:rPr lang="en-GB" smtClean="0"/>
              <a:t>11/07/2022</a:t>
            </a:fld>
            <a:endParaRPr lang="en-GB"/>
          </a:p>
        </p:txBody>
      </p:sp>
      <p:sp>
        <p:nvSpPr>
          <p:cNvPr id="6" name="Footer Placeholder 5">
            <a:extLst>
              <a:ext uri="{FF2B5EF4-FFF2-40B4-BE49-F238E27FC236}">
                <a16:creationId xmlns:a16="http://schemas.microsoft.com/office/drawing/2014/main" id="{BD9D3721-F1FE-0E91-D245-D1ED1E76744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0DD1D28-5028-CC8B-9A31-13CB7DD82EFB}"/>
              </a:ext>
            </a:extLst>
          </p:cNvPr>
          <p:cNvSpPr>
            <a:spLocks noGrp="1"/>
          </p:cNvSpPr>
          <p:nvPr>
            <p:ph type="sldNum" sz="quarter" idx="12"/>
          </p:nvPr>
        </p:nvSpPr>
        <p:spPr/>
        <p:txBody>
          <a:bodyPr/>
          <a:lstStyle/>
          <a:p>
            <a:fld id="{671BC452-8F94-7B4C-BE9D-C42C0FAF7A97}" type="slidenum">
              <a:rPr lang="en-GB" smtClean="0"/>
              <a:t>‹#›</a:t>
            </a:fld>
            <a:endParaRPr lang="en-GB"/>
          </a:p>
        </p:txBody>
      </p:sp>
    </p:spTree>
    <p:extLst>
      <p:ext uri="{BB962C8B-B14F-4D97-AF65-F5344CB8AC3E}">
        <p14:creationId xmlns:p14="http://schemas.microsoft.com/office/powerpoint/2010/main" val="3608768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ACA18-84C3-84F1-F85F-0FB8B16CCDC0}"/>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A6E8FD23-9BF3-7E78-BF31-14D43D9844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4CE5FCA-AA96-4E60-4D28-E08E5AB528C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28C6F599-02FD-7B30-DB78-178D30013B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E6A5D9A-36C1-2EBC-B709-E2004369E66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43A55B87-1AE0-FDEA-2013-D4E2EEE1CC4D}"/>
              </a:ext>
            </a:extLst>
          </p:cNvPr>
          <p:cNvSpPr>
            <a:spLocks noGrp="1"/>
          </p:cNvSpPr>
          <p:nvPr>
            <p:ph type="dt" sz="half" idx="10"/>
          </p:nvPr>
        </p:nvSpPr>
        <p:spPr/>
        <p:txBody>
          <a:bodyPr/>
          <a:lstStyle/>
          <a:p>
            <a:fld id="{8ED616F1-9A5C-8F49-8EA5-467973A029B0}" type="datetimeFigureOut">
              <a:rPr lang="en-GB" smtClean="0"/>
              <a:t>11/07/2022</a:t>
            </a:fld>
            <a:endParaRPr lang="en-GB"/>
          </a:p>
        </p:txBody>
      </p:sp>
      <p:sp>
        <p:nvSpPr>
          <p:cNvPr id="8" name="Footer Placeholder 7">
            <a:extLst>
              <a:ext uri="{FF2B5EF4-FFF2-40B4-BE49-F238E27FC236}">
                <a16:creationId xmlns:a16="http://schemas.microsoft.com/office/drawing/2014/main" id="{5C84A986-E834-F5D8-8AA8-C7EC0EB0C6B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B337101-7418-443B-2808-A3C718B39F0C}"/>
              </a:ext>
            </a:extLst>
          </p:cNvPr>
          <p:cNvSpPr>
            <a:spLocks noGrp="1"/>
          </p:cNvSpPr>
          <p:nvPr>
            <p:ph type="sldNum" sz="quarter" idx="12"/>
          </p:nvPr>
        </p:nvSpPr>
        <p:spPr/>
        <p:txBody>
          <a:bodyPr/>
          <a:lstStyle/>
          <a:p>
            <a:fld id="{671BC452-8F94-7B4C-BE9D-C42C0FAF7A97}" type="slidenum">
              <a:rPr lang="en-GB" smtClean="0"/>
              <a:t>‹#›</a:t>
            </a:fld>
            <a:endParaRPr lang="en-GB"/>
          </a:p>
        </p:txBody>
      </p:sp>
    </p:spTree>
    <p:extLst>
      <p:ext uri="{BB962C8B-B14F-4D97-AF65-F5344CB8AC3E}">
        <p14:creationId xmlns:p14="http://schemas.microsoft.com/office/powerpoint/2010/main" val="110606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AEFFC-1C6D-5EFB-71B9-F5F6AA52B87B}"/>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F5DB4C02-72B3-28F9-395F-1EF6A2775E99}"/>
              </a:ext>
            </a:extLst>
          </p:cNvPr>
          <p:cNvSpPr>
            <a:spLocks noGrp="1"/>
          </p:cNvSpPr>
          <p:nvPr>
            <p:ph type="dt" sz="half" idx="10"/>
          </p:nvPr>
        </p:nvSpPr>
        <p:spPr/>
        <p:txBody>
          <a:bodyPr/>
          <a:lstStyle/>
          <a:p>
            <a:fld id="{8ED616F1-9A5C-8F49-8EA5-467973A029B0}" type="datetimeFigureOut">
              <a:rPr lang="en-GB" smtClean="0"/>
              <a:t>11/07/2022</a:t>
            </a:fld>
            <a:endParaRPr lang="en-GB"/>
          </a:p>
        </p:txBody>
      </p:sp>
      <p:sp>
        <p:nvSpPr>
          <p:cNvPr id="4" name="Footer Placeholder 3">
            <a:extLst>
              <a:ext uri="{FF2B5EF4-FFF2-40B4-BE49-F238E27FC236}">
                <a16:creationId xmlns:a16="http://schemas.microsoft.com/office/drawing/2014/main" id="{7F5232E5-8B51-718B-3321-C2E2BE6F91A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01F8EE3-0284-AF4E-453A-FDCC01FE196F}"/>
              </a:ext>
            </a:extLst>
          </p:cNvPr>
          <p:cNvSpPr>
            <a:spLocks noGrp="1"/>
          </p:cNvSpPr>
          <p:nvPr>
            <p:ph type="sldNum" sz="quarter" idx="12"/>
          </p:nvPr>
        </p:nvSpPr>
        <p:spPr/>
        <p:txBody>
          <a:bodyPr/>
          <a:lstStyle/>
          <a:p>
            <a:fld id="{671BC452-8F94-7B4C-BE9D-C42C0FAF7A97}" type="slidenum">
              <a:rPr lang="en-GB" smtClean="0"/>
              <a:t>‹#›</a:t>
            </a:fld>
            <a:endParaRPr lang="en-GB"/>
          </a:p>
        </p:txBody>
      </p:sp>
    </p:spTree>
    <p:extLst>
      <p:ext uri="{BB962C8B-B14F-4D97-AF65-F5344CB8AC3E}">
        <p14:creationId xmlns:p14="http://schemas.microsoft.com/office/powerpoint/2010/main" val="136729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91058B-CAF8-E5C4-1ABB-22400786F42F}"/>
              </a:ext>
            </a:extLst>
          </p:cNvPr>
          <p:cNvSpPr>
            <a:spLocks noGrp="1"/>
          </p:cNvSpPr>
          <p:nvPr>
            <p:ph type="dt" sz="half" idx="10"/>
          </p:nvPr>
        </p:nvSpPr>
        <p:spPr/>
        <p:txBody>
          <a:bodyPr/>
          <a:lstStyle/>
          <a:p>
            <a:fld id="{8ED616F1-9A5C-8F49-8EA5-467973A029B0}" type="datetimeFigureOut">
              <a:rPr lang="en-GB" smtClean="0"/>
              <a:t>11/07/2022</a:t>
            </a:fld>
            <a:endParaRPr lang="en-GB"/>
          </a:p>
        </p:txBody>
      </p:sp>
      <p:sp>
        <p:nvSpPr>
          <p:cNvPr id="3" name="Footer Placeholder 2">
            <a:extLst>
              <a:ext uri="{FF2B5EF4-FFF2-40B4-BE49-F238E27FC236}">
                <a16:creationId xmlns:a16="http://schemas.microsoft.com/office/drawing/2014/main" id="{A647FD2D-7721-D445-2999-8EEEE4352E1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B7DC773-9956-A128-8B78-1D6B8B4C4AE7}"/>
              </a:ext>
            </a:extLst>
          </p:cNvPr>
          <p:cNvSpPr>
            <a:spLocks noGrp="1"/>
          </p:cNvSpPr>
          <p:nvPr>
            <p:ph type="sldNum" sz="quarter" idx="12"/>
          </p:nvPr>
        </p:nvSpPr>
        <p:spPr/>
        <p:txBody>
          <a:bodyPr/>
          <a:lstStyle/>
          <a:p>
            <a:fld id="{671BC452-8F94-7B4C-BE9D-C42C0FAF7A97}" type="slidenum">
              <a:rPr lang="en-GB" smtClean="0"/>
              <a:t>‹#›</a:t>
            </a:fld>
            <a:endParaRPr lang="en-GB"/>
          </a:p>
        </p:txBody>
      </p:sp>
    </p:spTree>
    <p:extLst>
      <p:ext uri="{BB962C8B-B14F-4D97-AF65-F5344CB8AC3E}">
        <p14:creationId xmlns:p14="http://schemas.microsoft.com/office/powerpoint/2010/main" val="3059597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9B7A9-FEA2-40FD-90FB-8EB5229A5BF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27E9BF99-1CE8-CECA-1973-F57AE06EB3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E2BEB322-A927-2C3E-6489-D12348F4AE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BCFFB6D-AE9B-AF31-593B-EED94C505688}"/>
              </a:ext>
            </a:extLst>
          </p:cNvPr>
          <p:cNvSpPr>
            <a:spLocks noGrp="1"/>
          </p:cNvSpPr>
          <p:nvPr>
            <p:ph type="dt" sz="half" idx="10"/>
          </p:nvPr>
        </p:nvSpPr>
        <p:spPr/>
        <p:txBody>
          <a:bodyPr/>
          <a:lstStyle/>
          <a:p>
            <a:fld id="{8ED616F1-9A5C-8F49-8EA5-467973A029B0}" type="datetimeFigureOut">
              <a:rPr lang="en-GB" smtClean="0"/>
              <a:t>11/07/2022</a:t>
            </a:fld>
            <a:endParaRPr lang="en-GB"/>
          </a:p>
        </p:txBody>
      </p:sp>
      <p:sp>
        <p:nvSpPr>
          <p:cNvPr id="6" name="Footer Placeholder 5">
            <a:extLst>
              <a:ext uri="{FF2B5EF4-FFF2-40B4-BE49-F238E27FC236}">
                <a16:creationId xmlns:a16="http://schemas.microsoft.com/office/drawing/2014/main" id="{741C3459-0006-21B0-7BE4-C8BFEB6E0DE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AB0F2B5-E38C-3EA2-38F3-3CBE059120F9}"/>
              </a:ext>
            </a:extLst>
          </p:cNvPr>
          <p:cNvSpPr>
            <a:spLocks noGrp="1"/>
          </p:cNvSpPr>
          <p:nvPr>
            <p:ph type="sldNum" sz="quarter" idx="12"/>
          </p:nvPr>
        </p:nvSpPr>
        <p:spPr/>
        <p:txBody>
          <a:bodyPr/>
          <a:lstStyle/>
          <a:p>
            <a:fld id="{671BC452-8F94-7B4C-BE9D-C42C0FAF7A97}" type="slidenum">
              <a:rPr lang="en-GB" smtClean="0"/>
              <a:t>‹#›</a:t>
            </a:fld>
            <a:endParaRPr lang="en-GB"/>
          </a:p>
        </p:txBody>
      </p:sp>
    </p:spTree>
    <p:extLst>
      <p:ext uri="{BB962C8B-B14F-4D97-AF65-F5344CB8AC3E}">
        <p14:creationId xmlns:p14="http://schemas.microsoft.com/office/powerpoint/2010/main" val="2373449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E8C7D-4238-60F3-7869-6BA6B15A522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E444DB0D-E79F-B505-2A73-E27CB0AB5E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812E149-FF08-91BC-DFE9-E0F6B2C8DD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5303982-71F3-2616-4113-FF45BD889042}"/>
              </a:ext>
            </a:extLst>
          </p:cNvPr>
          <p:cNvSpPr>
            <a:spLocks noGrp="1"/>
          </p:cNvSpPr>
          <p:nvPr>
            <p:ph type="dt" sz="half" idx="10"/>
          </p:nvPr>
        </p:nvSpPr>
        <p:spPr/>
        <p:txBody>
          <a:bodyPr/>
          <a:lstStyle/>
          <a:p>
            <a:fld id="{8ED616F1-9A5C-8F49-8EA5-467973A029B0}" type="datetimeFigureOut">
              <a:rPr lang="en-GB" smtClean="0"/>
              <a:t>11/07/2022</a:t>
            </a:fld>
            <a:endParaRPr lang="en-GB"/>
          </a:p>
        </p:txBody>
      </p:sp>
      <p:sp>
        <p:nvSpPr>
          <p:cNvPr id="6" name="Footer Placeholder 5">
            <a:extLst>
              <a:ext uri="{FF2B5EF4-FFF2-40B4-BE49-F238E27FC236}">
                <a16:creationId xmlns:a16="http://schemas.microsoft.com/office/drawing/2014/main" id="{1D6F8DFD-7D0F-2C77-C245-1B339D66543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4F9347C-5BBA-858E-3854-B8594CC400FA}"/>
              </a:ext>
            </a:extLst>
          </p:cNvPr>
          <p:cNvSpPr>
            <a:spLocks noGrp="1"/>
          </p:cNvSpPr>
          <p:nvPr>
            <p:ph type="sldNum" sz="quarter" idx="12"/>
          </p:nvPr>
        </p:nvSpPr>
        <p:spPr/>
        <p:txBody>
          <a:bodyPr/>
          <a:lstStyle/>
          <a:p>
            <a:fld id="{671BC452-8F94-7B4C-BE9D-C42C0FAF7A97}" type="slidenum">
              <a:rPr lang="en-GB" smtClean="0"/>
              <a:t>‹#›</a:t>
            </a:fld>
            <a:endParaRPr lang="en-GB"/>
          </a:p>
        </p:txBody>
      </p:sp>
    </p:spTree>
    <p:extLst>
      <p:ext uri="{BB962C8B-B14F-4D97-AF65-F5344CB8AC3E}">
        <p14:creationId xmlns:p14="http://schemas.microsoft.com/office/powerpoint/2010/main" val="3270858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CCC3E9-7D8C-4690-6465-F541C33986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2DC41635-E385-B7FA-E421-10675F0190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37CBD48-BE66-89B6-3745-CF930DBDF6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D616F1-9A5C-8F49-8EA5-467973A029B0}" type="datetimeFigureOut">
              <a:rPr lang="en-GB" smtClean="0"/>
              <a:t>11/07/2022</a:t>
            </a:fld>
            <a:endParaRPr lang="en-GB"/>
          </a:p>
        </p:txBody>
      </p:sp>
      <p:sp>
        <p:nvSpPr>
          <p:cNvPr id="5" name="Footer Placeholder 4">
            <a:extLst>
              <a:ext uri="{FF2B5EF4-FFF2-40B4-BE49-F238E27FC236}">
                <a16:creationId xmlns:a16="http://schemas.microsoft.com/office/drawing/2014/main" id="{DEE2A367-32C3-3CD9-C1C7-8D2041B132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8556E79-D72D-126B-D829-8B8D7C863C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1BC452-8F94-7B4C-BE9D-C42C0FAF7A97}" type="slidenum">
              <a:rPr lang="en-GB" smtClean="0"/>
              <a:t>‹#›</a:t>
            </a:fld>
            <a:endParaRPr lang="en-GB"/>
          </a:p>
        </p:txBody>
      </p:sp>
    </p:spTree>
    <p:extLst>
      <p:ext uri="{BB962C8B-B14F-4D97-AF65-F5344CB8AC3E}">
        <p14:creationId xmlns:p14="http://schemas.microsoft.com/office/powerpoint/2010/main" val="3156408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A51A95-99E3-4F24-95CB-DA3BDA0BC1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1826DC8-7160-4D07-8C8D-169F3853CA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75C79FD-3351-4A4B-8E35-48F0143A5F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7D8B38-AAFF-4881-A9D2-7A10307BF771}" type="datetimeFigureOut">
              <a:rPr lang="en-GB" smtClean="0"/>
              <a:t>11/07/2022</a:t>
            </a:fld>
            <a:endParaRPr lang="en-GB"/>
          </a:p>
        </p:txBody>
      </p:sp>
      <p:sp>
        <p:nvSpPr>
          <p:cNvPr id="5" name="Footer Placeholder 4">
            <a:extLst>
              <a:ext uri="{FF2B5EF4-FFF2-40B4-BE49-F238E27FC236}">
                <a16:creationId xmlns:a16="http://schemas.microsoft.com/office/drawing/2014/main" id="{63B526B0-9985-4651-BF49-6DFDA559F1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143FF24-C285-4FFD-9B0B-1F0750EDC7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9ED570-6114-457C-BC1B-FD11861AE8C0}" type="slidenum">
              <a:rPr lang="en-GB" smtClean="0"/>
              <a:t>‹#›</a:t>
            </a:fld>
            <a:endParaRPr lang="en-GB"/>
          </a:p>
        </p:txBody>
      </p:sp>
    </p:spTree>
    <p:extLst>
      <p:ext uri="{BB962C8B-B14F-4D97-AF65-F5344CB8AC3E}">
        <p14:creationId xmlns:p14="http://schemas.microsoft.com/office/powerpoint/2010/main" val="4829885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estelle.oneill@laingbuisson.com"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hyperlink" Target="mailto:costofcare@westsussex.gov.uk"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hyperlink" Target="mailto:costofcare@westsussex.gov.uk" TargetMode="Externa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gov.uk/government/publications/market-sustainability-and-fair-cost-of-care-fund-2022-to-2023/market-sustainability-and-fair-cost-of-care-fund-purpose-and-conditions-2022-to-2023" TargetMode="External"/><Relationship Id="rId2" Type="http://schemas.openxmlformats.org/officeDocument/2006/relationships/hyperlink" Target="mailto:costofcare@westsussex.gov.uk" TargetMode="External"/><Relationship Id="rId1" Type="http://schemas.openxmlformats.org/officeDocument/2006/relationships/slideLayout" Target="../slideLayouts/slideLayout2.xml"/><Relationship Id="rId4" Type="http://schemas.openxmlformats.org/officeDocument/2006/relationships/hyperlink" Target="https://www.gov.uk/government/publications/market-sustainability-and-fair-cost-of-care-fund-2022-to-2023-guidance"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www.local.gov.uk/our-support/sector-support-offer/care-and-health-improvement/commissioning-and-market-shaping/cost-of-care-toolki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costofcaretoolkit.co.uk/"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mailto:MarketsandCommissioning@local.gov.uk" TargetMode="External"/><Relationship Id="rId2" Type="http://schemas.openxmlformats.org/officeDocument/2006/relationships/hyperlink" Target="mailto:marketsreform@dhsc.gov.uk" TargetMode="External"/><Relationship Id="rId1" Type="http://schemas.openxmlformats.org/officeDocument/2006/relationships/slideLayout" Target="../slideLayouts/slideLayout2.xml"/><Relationship Id="rId6" Type="http://schemas.openxmlformats.org/officeDocument/2006/relationships/hyperlink" Target="mailto:support@CostOfCareToolkit.co.uk" TargetMode="External"/><Relationship Id="rId5" Type="http://schemas.openxmlformats.org/officeDocument/2006/relationships/hyperlink" Target="mailto:CareCubed@iese.org.uk" TargetMode="External"/><Relationship Id="rId4" Type="http://schemas.openxmlformats.org/officeDocument/2006/relationships/hyperlink" Target="mailto:FCC@CareProviderAlliance.org.uk" TargetMode="Externa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2" Type="http://schemas.openxmlformats.org/officeDocument/2006/relationships/hyperlink" Target="https://goo.gl/maps/8UV729nfTrrYMusk8"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costofcaretoolkit.co.uk/videos" TargetMode="External"/><Relationship Id="rId2" Type="http://schemas.openxmlformats.org/officeDocument/2006/relationships/hyperlink" Target="https://teams.microsoft.com/l/meetup-join/19%3ameeting_Y2ViYTdhYWYtNTJkYi00NGM1LWE0ODktMjM4MzU4NjU3NDk2%40thread.v2/0?context=%7b%22Tid%22%3a%224ed14ae0-82dd-4fdc-bf22-351be69a37ea%22%2c%22Oid%22%3a%2226b0e8ee-1cef-4df3-bbc6-2a9236aef319%22%7d"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hyperlink" Target="mailto:costofcare@westsussex.gov.uk"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hyperlink" Target="https://www.local.gov.uk/our-support/sector-support-offer/care-and-health-improvement/commissioning-and-market-shaping/cost-of-care-toolki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 name="Rectangle 63">
            <a:extLst>
              <a:ext uri="{FF2B5EF4-FFF2-40B4-BE49-F238E27FC236}">
                <a16:creationId xmlns:a16="http://schemas.microsoft.com/office/drawing/2014/main" id="{0DE6A193-4755-479A-BC6F-A7EBCA73BE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Logo&#10;&#10;Description automatically generated">
            <a:extLst>
              <a:ext uri="{FF2B5EF4-FFF2-40B4-BE49-F238E27FC236}">
                <a16:creationId xmlns:a16="http://schemas.microsoft.com/office/drawing/2014/main" id="{6B9E882C-58E1-4DA4-A5B2-90D61E2D7F0C}"/>
              </a:ext>
            </a:extLst>
          </p:cNvPr>
          <p:cNvPicPr>
            <a:picLocks noChangeAspect="1"/>
          </p:cNvPicPr>
          <p:nvPr/>
        </p:nvPicPr>
        <p:blipFill>
          <a:blip r:embed="rId3"/>
          <a:stretch>
            <a:fillRect/>
          </a:stretch>
        </p:blipFill>
        <p:spPr>
          <a:xfrm>
            <a:off x="7949045" y="2145199"/>
            <a:ext cx="3789988" cy="2444542"/>
          </a:xfrm>
          <a:prstGeom prst="rect">
            <a:avLst/>
          </a:prstGeom>
        </p:spPr>
      </p:pic>
      <p:sp>
        <p:nvSpPr>
          <p:cNvPr id="105" name="Freeform: Shape 65">
            <a:extLst>
              <a:ext uri="{FF2B5EF4-FFF2-40B4-BE49-F238E27FC236}">
                <a16:creationId xmlns:a16="http://schemas.microsoft.com/office/drawing/2014/main" id="{AB8B8498-A488-40AF-99EB-F622ED9AD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78"/>
            <a:ext cx="8896786" cy="6858478"/>
          </a:xfrm>
          <a:custGeom>
            <a:avLst/>
            <a:gdLst>
              <a:gd name="connsiteX0" fmla="*/ 1472231 w 8896786"/>
              <a:gd name="connsiteY0" fmla="*/ 6858478 h 6858478"/>
              <a:gd name="connsiteX1" fmla="*/ 8896786 w 8896786"/>
              <a:gd name="connsiteY1" fmla="*/ 6858478 h 6858478"/>
              <a:gd name="connsiteX2" fmla="*/ 5720411 w 8896786"/>
              <a:gd name="connsiteY2" fmla="*/ 0 h 6858478"/>
              <a:gd name="connsiteX3" fmla="*/ 5714834 w 8896786"/>
              <a:gd name="connsiteY3" fmla="*/ 0 h 6858478"/>
              <a:gd name="connsiteX4" fmla="*/ 4648606 w 8896786"/>
              <a:gd name="connsiteY4" fmla="*/ 0 h 6858478"/>
              <a:gd name="connsiteX5" fmla="*/ 0 w 8896786"/>
              <a:gd name="connsiteY5" fmla="*/ 0 h 6858478"/>
              <a:gd name="connsiteX6" fmla="*/ 0 w 8896786"/>
              <a:gd name="connsiteY6" fmla="*/ 6857915 h 6858478"/>
              <a:gd name="connsiteX7" fmla="*/ 1472491 w 8896786"/>
              <a:gd name="connsiteY7" fmla="*/ 6857915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96786" h="6858478">
                <a:moveTo>
                  <a:pt x="1472231" y="6858478"/>
                </a:moveTo>
                <a:lnTo>
                  <a:pt x="8896786" y="6858478"/>
                </a:lnTo>
                <a:lnTo>
                  <a:pt x="5720411" y="0"/>
                </a:lnTo>
                <a:lnTo>
                  <a:pt x="5714834" y="0"/>
                </a:lnTo>
                <a:lnTo>
                  <a:pt x="4648606" y="0"/>
                </a:lnTo>
                <a:lnTo>
                  <a:pt x="0" y="0"/>
                </a:lnTo>
                <a:lnTo>
                  <a:pt x="0" y="6857915"/>
                </a:lnTo>
                <a:lnTo>
                  <a:pt x="1472491" y="6857915"/>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6" name="Freeform: Shape 67">
            <a:extLst>
              <a:ext uri="{FF2B5EF4-FFF2-40B4-BE49-F238E27FC236}">
                <a16:creationId xmlns:a16="http://schemas.microsoft.com/office/drawing/2014/main" id="{2F033D07-FE42-4E5C-A00A-FFE1D42C0F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79"/>
            <a:ext cx="8096249" cy="6858479"/>
          </a:xfrm>
          <a:custGeom>
            <a:avLst/>
            <a:gdLst>
              <a:gd name="connsiteX0" fmla="*/ 0 w 8096249"/>
              <a:gd name="connsiteY0" fmla="*/ 6858479 h 6858479"/>
              <a:gd name="connsiteX1" fmla="*/ 2130297 w 8096249"/>
              <a:gd name="connsiteY1" fmla="*/ 6858479 h 6858479"/>
              <a:gd name="connsiteX2" fmla="*/ 2130297 w 8096249"/>
              <a:gd name="connsiteY2" fmla="*/ 6858478 h 6858479"/>
              <a:gd name="connsiteX3" fmla="*/ 8096249 w 8096249"/>
              <a:gd name="connsiteY3" fmla="*/ 6858478 h 6858479"/>
              <a:gd name="connsiteX4" fmla="*/ 4919874 w 8096249"/>
              <a:gd name="connsiteY4" fmla="*/ 0 h 6858479"/>
              <a:gd name="connsiteX5" fmla="*/ 4914297 w 8096249"/>
              <a:gd name="connsiteY5" fmla="*/ 0 h 6858479"/>
              <a:gd name="connsiteX6" fmla="*/ 3848069 w 8096249"/>
              <a:gd name="connsiteY6" fmla="*/ 0 h 6858479"/>
              <a:gd name="connsiteX7" fmla="*/ 18197 w 8096249"/>
              <a:gd name="connsiteY7" fmla="*/ 0 h 6858479"/>
              <a:gd name="connsiteX8" fmla="*/ 18197 w 8096249"/>
              <a:gd name="connsiteY8" fmla="*/ 479 h 6858479"/>
              <a:gd name="connsiteX9" fmla="*/ 0 w 8096249"/>
              <a:gd name="connsiteY9" fmla="*/ 479 h 6858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96249" h="6858479">
                <a:moveTo>
                  <a:pt x="0" y="6858479"/>
                </a:moveTo>
                <a:lnTo>
                  <a:pt x="2130297" y="6858479"/>
                </a:lnTo>
                <a:lnTo>
                  <a:pt x="2130297" y="6858478"/>
                </a:lnTo>
                <a:lnTo>
                  <a:pt x="8096249" y="6858478"/>
                </a:lnTo>
                <a:lnTo>
                  <a:pt x="4919874" y="0"/>
                </a:lnTo>
                <a:lnTo>
                  <a:pt x="4914297" y="0"/>
                </a:lnTo>
                <a:lnTo>
                  <a:pt x="3848069" y="0"/>
                </a:lnTo>
                <a:lnTo>
                  <a:pt x="18197" y="0"/>
                </a:lnTo>
                <a:lnTo>
                  <a:pt x="18197" y="479"/>
                </a:lnTo>
                <a:lnTo>
                  <a:pt x="0"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3647355-D2CE-E8A7-0151-4EC86F3A5E44}"/>
              </a:ext>
            </a:extLst>
          </p:cNvPr>
          <p:cNvSpPr>
            <a:spLocks noGrp="1"/>
          </p:cNvSpPr>
          <p:nvPr>
            <p:ph type="ctrTitle"/>
          </p:nvPr>
        </p:nvSpPr>
        <p:spPr>
          <a:xfrm>
            <a:off x="241171" y="422391"/>
            <a:ext cx="6338737" cy="1566665"/>
          </a:xfrm>
        </p:spPr>
        <p:txBody>
          <a:bodyPr anchor="b">
            <a:normAutofit fontScale="90000"/>
          </a:bodyPr>
          <a:lstStyle/>
          <a:p>
            <a:pPr algn="l"/>
            <a:br>
              <a:rPr lang="en-GB" sz="4200" b="1" dirty="0"/>
            </a:br>
            <a:br>
              <a:rPr lang="en-GB" sz="4200" b="1" dirty="0"/>
            </a:br>
            <a:r>
              <a:rPr lang="en-GB" sz="4200" b="1" dirty="0"/>
              <a:t>Fair Cost of Care in West Sussex</a:t>
            </a:r>
            <a:br>
              <a:rPr lang="en-GB" sz="4200" dirty="0"/>
            </a:br>
            <a:endParaRPr lang="en-GB" sz="4200" dirty="0"/>
          </a:p>
        </p:txBody>
      </p:sp>
      <p:sp>
        <p:nvSpPr>
          <p:cNvPr id="3" name="Subtitle 2">
            <a:extLst>
              <a:ext uri="{FF2B5EF4-FFF2-40B4-BE49-F238E27FC236}">
                <a16:creationId xmlns:a16="http://schemas.microsoft.com/office/drawing/2014/main" id="{6617B912-29A0-65C6-A99F-1FCE676E3E4C}"/>
              </a:ext>
            </a:extLst>
          </p:cNvPr>
          <p:cNvSpPr>
            <a:spLocks noGrp="1"/>
          </p:cNvSpPr>
          <p:nvPr>
            <p:ph type="subTitle" idx="1"/>
          </p:nvPr>
        </p:nvSpPr>
        <p:spPr>
          <a:xfrm>
            <a:off x="804672" y="4096512"/>
            <a:ext cx="4167376" cy="1778994"/>
          </a:xfrm>
        </p:spPr>
        <p:txBody>
          <a:bodyPr anchor="t">
            <a:normAutofit/>
          </a:bodyPr>
          <a:lstStyle/>
          <a:p>
            <a:pPr algn="l"/>
            <a:r>
              <a:rPr lang="en-GB" sz="3600" b="1" dirty="0"/>
              <a:t>Briefing 2 </a:t>
            </a:r>
          </a:p>
          <a:p>
            <a:pPr algn="l"/>
            <a:r>
              <a:rPr lang="en-GB" sz="3600" b="1" dirty="0"/>
              <a:t>For Home Care Providers</a:t>
            </a:r>
            <a:endParaRPr lang="en-GB" sz="2000" b="1" dirty="0"/>
          </a:p>
        </p:txBody>
      </p:sp>
      <p:sp>
        <p:nvSpPr>
          <p:cNvPr id="4" name="TextBox 3">
            <a:extLst>
              <a:ext uri="{FF2B5EF4-FFF2-40B4-BE49-F238E27FC236}">
                <a16:creationId xmlns:a16="http://schemas.microsoft.com/office/drawing/2014/main" id="{0DC6DDCF-750C-4C83-A3AD-8057B214A10B}"/>
              </a:ext>
            </a:extLst>
          </p:cNvPr>
          <p:cNvSpPr txBox="1"/>
          <p:nvPr/>
        </p:nvSpPr>
        <p:spPr>
          <a:xfrm rot="578881">
            <a:off x="3280449" y="2213308"/>
            <a:ext cx="3891720" cy="2308324"/>
          </a:xfrm>
          <a:prstGeom prst="rect">
            <a:avLst/>
          </a:prstGeom>
          <a:solidFill>
            <a:srgbClr val="00B050"/>
          </a:solidFill>
          <a:ln w="3175">
            <a:solidFill>
              <a:schemeClr val="tx1"/>
            </a:solidFill>
          </a:ln>
        </p:spPr>
        <p:txBody>
          <a:bodyPr wrap="square" rtlCol="0">
            <a:spAutoFit/>
          </a:bodyPr>
          <a:lstStyle/>
          <a:p>
            <a:r>
              <a:rPr lang="en-GB" sz="3600" dirty="0">
                <a:solidFill>
                  <a:schemeClr val="bg1"/>
                </a:solidFill>
              </a:rPr>
              <a:t>LAUNCH OF THE WEST SUSSEX </a:t>
            </a:r>
          </a:p>
          <a:p>
            <a:r>
              <a:rPr lang="en-GB" sz="3600" dirty="0">
                <a:solidFill>
                  <a:schemeClr val="bg1"/>
                </a:solidFill>
              </a:rPr>
              <a:t>HOME CARE COST OF CARE TOOL</a:t>
            </a:r>
          </a:p>
        </p:txBody>
      </p:sp>
    </p:spTree>
    <p:extLst>
      <p:ext uri="{BB962C8B-B14F-4D97-AF65-F5344CB8AC3E}">
        <p14:creationId xmlns:p14="http://schemas.microsoft.com/office/powerpoint/2010/main" val="221356996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778AB447-A4B7-44D2-A99D-2E39CCFBD0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9D800584-727A-48CF-8223-244AD9717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67" y="-1"/>
            <a:ext cx="5037375"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E1EA78-73F7-46DA-B036-115E86E488E3}"/>
              </a:ext>
            </a:extLst>
          </p:cNvPr>
          <p:cNvSpPr>
            <a:spLocks noGrp="1"/>
          </p:cNvSpPr>
          <p:nvPr>
            <p:ph type="title"/>
          </p:nvPr>
        </p:nvSpPr>
        <p:spPr>
          <a:xfrm>
            <a:off x="1166649" y="1200457"/>
            <a:ext cx="3771111" cy="4075386"/>
          </a:xfrm>
        </p:spPr>
        <p:txBody>
          <a:bodyPr anchor="ctr">
            <a:normAutofit/>
          </a:bodyPr>
          <a:lstStyle/>
          <a:p>
            <a:r>
              <a:rPr lang="en-GB" sz="5400" b="1"/>
              <a:t>Who is this aimed at?</a:t>
            </a:r>
          </a:p>
        </p:txBody>
      </p:sp>
      <p:grpSp>
        <p:nvGrpSpPr>
          <p:cNvPr id="34" name="Group 33">
            <a:extLst>
              <a:ext uri="{FF2B5EF4-FFF2-40B4-BE49-F238E27FC236}">
                <a16:creationId xmlns:a16="http://schemas.microsoft.com/office/drawing/2014/main" id="{0F06CE9D-DF08-4313-8DD2-D81E1D59F32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5422392" y="64008"/>
            <a:chExt cx="1178966" cy="232963"/>
          </a:xfrm>
        </p:grpSpPr>
        <p:sp>
          <p:nvSpPr>
            <p:cNvPr id="35" name="Rectangle 64">
              <a:extLst>
                <a:ext uri="{FF2B5EF4-FFF2-40B4-BE49-F238E27FC236}">
                  <a16:creationId xmlns:a16="http://schemas.microsoft.com/office/drawing/2014/main" id="{55C105DD-77F3-4287-BFFC-B818D6A28C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6173F360-EE51-4521-A25E-5869A978B8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5414DD3E-CFF7-4BD5-A220-D2F970E51B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27190517-FE45-416F-8FE4-7DCF37655F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64">
              <a:extLst>
                <a:ext uri="{FF2B5EF4-FFF2-40B4-BE49-F238E27FC236}">
                  <a16:creationId xmlns:a16="http://schemas.microsoft.com/office/drawing/2014/main" id="{A671D49D-B542-48F6-8659-58E9BC5CB3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66">
              <a:extLst>
                <a:ext uri="{FF2B5EF4-FFF2-40B4-BE49-F238E27FC236}">
                  <a16:creationId xmlns:a16="http://schemas.microsoft.com/office/drawing/2014/main" id="{E481E675-7AFA-43FE-9992-A964F7BC02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4">
              <a:extLst>
                <a:ext uri="{FF2B5EF4-FFF2-40B4-BE49-F238E27FC236}">
                  <a16:creationId xmlns:a16="http://schemas.microsoft.com/office/drawing/2014/main" id="{55B95BBC-B6C8-4343-A351-48F84A004A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6">
              <a:extLst>
                <a:ext uri="{FF2B5EF4-FFF2-40B4-BE49-F238E27FC236}">
                  <a16:creationId xmlns:a16="http://schemas.microsoft.com/office/drawing/2014/main" id="{19DD17FE-BE4B-4643-B60F-5EAA77F1C7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4">
              <a:extLst>
                <a:ext uri="{FF2B5EF4-FFF2-40B4-BE49-F238E27FC236}">
                  <a16:creationId xmlns:a16="http://schemas.microsoft.com/office/drawing/2014/main" id="{873D554F-3F0D-4969-8C06-D24F273A45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66">
              <a:extLst>
                <a:ext uri="{FF2B5EF4-FFF2-40B4-BE49-F238E27FC236}">
                  <a16:creationId xmlns:a16="http://schemas.microsoft.com/office/drawing/2014/main" id="{74151414-E46C-4BF0-A630-1D31400AAD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64">
              <a:extLst>
                <a:ext uri="{FF2B5EF4-FFF2-40B4-BE49-F238E27FC236}">
                  <a16:creationId xmlns:a16="http://schemas.microsoft.com/office/drawing/2014/main" id="{1FBE19C0-69DE-489C-9704-81240B4ED3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6">
              <a:extLst>
                <a:ext uri="{FF2B5EF4-FFF2-40B4-BE49-F238E27FC236}">
                  <a16:creationId xmlns:a16="http://schemas.microsoft.com/office/drawing/2014/main" id="{C8E575F5-CB03-436A-BE1E-AD4850209B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9AE75E9D-C62E-455C-BA30-DE18FA4949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CC34A54D-BBB2-4EE0-A8F9-802D52AF50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64">
              <a:extLst>
                <a:ext uri="{FF2B5EF4-FFF2-40B4-BE49-F238E27FC236}">
                  <a16:creationId xmlns:a16="http://schemas.microsoft.com/office/drawing/2014/main" id="{347BC20E-7862-49A8-BCE2-39521B23C9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66">
              <a:extLst>
                <a:ext uri="{FF2B5EF4-FFF2-40B4-BE49-F238E27FC236}">
                  <a16:creationId xmlns:a16="http://schemas.microsoft.com/office/drawing/2014/main" id="{3EF1615E-D362-4BBF-A307-4118B72F33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4">
              <a:extLst>
                <a:ext uri="{FF2B5EF4-FFF2-40B4-BE49-F238E27FC236}">
                  <a16:creationId xmlns:a16="http://schemas.microsoft.com/office/drawing/2014/main" id="{2EF7D2F7-E167-41F3-ADBF-F6D4B97F42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6">
              <a:extLst>
                <a:ext uri="{FF2B5EF4-FFF2-40B4-BE49-F238E27FC236}">
                  <a16:creationId xmlns:a16="http://schemas.microsoft.com/office/drawing/2014/main" id="{EB1CB26D-EDEF-4AD8-943C-049BD149CE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4">
              <a:extLst>
                <a:ext uri="{FF2B5EF4-FFF2-40B4-BE49-F238E27FC236}">
                  <a16:creationId xmlns:a16="http://schemas.microsoft.com/office/drawing/2014/main" id="{8CB27CB8-B8B6-4C05-9CB1-DF62FE4E1D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66">
              <a:extLst>
                <a:ext uri="{FF2B5EF4-FFF2-40B4-BE49-F238E27FC236}">
                  <a16:creationId xmlns:a16="http://schemas.microsoft.com/office/drawing/2014/main" id="{A78DBF5B-2276-4A2A-945F-3E81A93C15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22" name="Content Placeholder 2">
            <a:extLst>
              <a:ext uri="{FF2B5EF4-FFF2-40B4-BE49-F238E27FC236}">
                <a16:creationId xmlns:a16="http://schemas.microsoft.com/office/drawing/2014/main" id="{2718C40A-B089-A6E1-769D-2463A58C5E04}"/>
              </a:ext>
            </a:extLst>
          </p:cNvPr>
          <p:cNvGraphicFramePr>
            <a:graphicFrameLocks noGrp="1"/>
          </p:cNvGraphicFramePr>
          <p:nvPr>
            <p:ph idx="1"/>
            <p:extLst>
              <p:ext uri="{D42A27DB-BD31-4B8C-83A1-F6EECF244321}">
                <p14:modId xmlns:p14="http://schemas.microsoft.com/office/powerpoint/2010/main" val="1828781107"/>
              </p:ext>
            </p:extLst>
          </p:nvPr>
        </p:nvGraphicFramePr>
        <p:xfrm>
          <a:off x="6400800" y="382385"/>
          <a:ext cx="5286895" cy="61597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3027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9" name="Rectangle 24">
            <a:extLst>
              <a:ext uri="{FF2B5EF4-FFF2-40B4-BE49-F238E27FC236}">
                <a16:creationId xmlns:a16="http://schemas.microsoft.com/office/drawing/2014/main" id="{64F519EA-836C-4E21-87EE-CE7AB01863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26">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26280"/>
            <a:ext cx="4449464"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28">
            <a:extLst>
              <a:ext uri="{FF2B5EF4-FFF2-40B4-BE49-F238E27FC236}">
                <a16:creationId xmlns:a16="http://schemas.microsoft.com/office/drawing/2014/main" id="{A210685A-6235-45A7-850D-A6F555466E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3374" y="702944"/>
            <a:ext cx="5369325" cy="55869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A2A83B-275F-49D4-B751-77B7447B9D1C}"/>
              </a:ext>
            </a:extLst>
          </p:cNvPr>
          <p:cNvSpPr>
            <a:spLocks noGrp="1"/>
          </p:cNvSpPr>
          <p:nvPr>
            <p:ph type="title"/>
          </p:nvPr>
        </p:nvSpPr>
        <p:spPr>
          <a:xfrm>
            <a:off x="1016805" y="1345958"/>
            <a:ext cx="4193196" cy="4166085"/>
          </a:xfrm>
        </p:spPr>
        <p:txBody>
          <a:bodyPr>
            <a:normAutofit/>
          </a:bodyPr>
          <a:lstStyle/>
          <a:p>
            <a:r>
              <a:rPr lang="en-GB" sz="4600" b="1"/>
              <a:t>What’s the goal of all this?</a:t>
            </a:r>
          </a:p>
        </p:txBody>
      </p:sp>
      <p:grpSp>
        <p:nvGrpSpPr>
          <p:cNvPr id="62" name="Group 30">
            <a:extLst>
              <a:ext uri="{FF2B5EF4-FFF2-40B4-BE49-F238E27FC236}">
                <a16:creationId xmlns:a16="http://schemas.microsoft.com/office/drawing/2014/main" id="{C833A70A-9722-46F0-A5EB-C72F787470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32" name="Rectangle 2">
              <a:extLst>
                <a:ext uri="{FF2B5EF4-FFF2-40B4-BE49-F238E27FC236}">
                  <a16:creationId xmlns:a16="http://schemas.microsoft.com/office/drawing/2014/main" id="{0E424FCE-3213-4BEE-A1E8-B7E8AEA5A2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59">
              <a:extLst>
                <a:ext uri="{FF2B5EF4-FFF2-40B4-BE49-F238E27FC236}">
                  <a16:creationId xmlns:a16="http://schemas.microsoft.com/office/drawing/2014/main" id="{5EE95433-383A-45BD-BFCA-833B8F0AE4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2">
              <a:extLst>
                <a:ext uri="{FF2B5EF4-FFF2-40B4-BE49-F238E27FC236}">
                  <a16:creationId xmlns:a16="http://schemas.microsoft.com/office/drawing/2014/main" id="{2EEA944D-C4D5-48D7-804D-86BE8AFC86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4">
              <a:extLst>
                <a:ext uri="{FF2B5EF4-FFF2-40B4-BE49-F238E27FC236}">
                  <a16:creationId xmlns:a16="http://schemas.microsoft.com/office/drawing/2014/main" id="{F3FCE305-3F55-48BF-8549-01E0364C86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23D7F518-6C41-4C3F-9060-C9FE0B1D4C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2">
              <a:extLst>
                <a:ext uri="{FF2B5EF4-FFF2-40B4-BE49-F238E27FC236}">
                  <a16:creationId xmlns:a16="http://schemas.microsoft.com/office/drawing/2014/main" id="{3B93E94B-19C7-49C9-A135-582F72B1A2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59">
              <a:extLst>
                <a:ext uri="{FF2B5EF4-FFF2-40B4-BE49-F238E27FC236}">
                  <a16:creationId xmlns:a16="http://schemas.microsoft.com/office/drawing/2014/main" id="{FEF28287-3D78-44FC-8C53-70755EAF6F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62">
              <a:extLst>
                <a:ext uri="{FF2B5EF4-FFF2-40B4-BE49-F238E27FC236}">
                  <a16:creationId xmlns:a16="http://schemas.microsoft.com/office/drawing/2014/main" id="{2E8ECBA7-D5B5-48AD-9108-4EB4FB5AAF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64">
              <a:extLst>
                <a:ext uri="{FF2B5EF4-FFF2-40B4-BE49-F238E27FC236}">
                  <a16:creationId xmlns:a16="http://schemas.microsoft.com/office/drawing/2014/main" id="{69CDB17F-9370-4BDB-AF7D-0C10664AF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6">
              <a:extLst>
                <a:ext uri="{FF2B5EF4-FFF2-40B4-BE49-F238E27FC236}">
                  <a16:creationId xmlns:a16="http://schemas.microsoft.com/office/drawing/2014/main" id="{65D03FDE-4254-4CCB-ACA1-CCF9ED99A1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2">
              <a:extLst>
                <a:ext uri="{FF2B5EF4-FFF2-40B4-BE49-F238E27FC236}">
                  <a16:creationId xmlns:a16="http://schemas.microsoft.com/office/drawing/2014/main" id="{406E5C16-E87A-48D6-808A-4E99A9FA2A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59">
              <a:extLst>
                <a:ext uri="{FF2B5EF4-FFF2-40B4-BE49-F238E27FC236}">
                  <a16:creationId xmlns:a16="http://schemas.microsoft.com/office/drawing/2014/main" id="{DD6696B0-7715-471B-835A-DA4F6E0B54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62">
              <a:extLst>
                <a:ext uri="{FF2B5EF4-FFF2-40B4-BE49-F238E27FC236}">
                  <a16:creationId xmlns:a16="http://schemas.microsoft.com/office/drawing/2014/main" id="{7B7BE224-1A69-42AA-9C1C-29ADE08B27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64">
              <a:extLst>
                <a:ext uri="{FF2B5EF4-FFF2-40B4-BE49-F238E27FC236}">
                  <a16:creationId xmlns:a16="http://schemas.microsoft.com/office/drawing/2014/main" id="{F4CBB296-B6FF-43BA-A2F1-471A7D6A32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6">
              <a:extLst>
                <a:ext uri="{FF2B5EF4-FFF2-40B4-BE49-F238E27FC236}">
                  <a16:creationId xmlns:a16="http://schemas.microsoft.com/office/drawing/2014/main" id="{7B9B8F5E-97B1-4CC6-A25F-0406AF9F80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2">
              <a:extLst>
                <a:ext uri="{FF2B5EF4-FFF2-40B4-BE49-F238E27FC236}">
                  <a16:creationId xmlns:a16="http://schemas.microsoft.com/office/drawing/2014/main" id="{9EB4DAA2-343C-4239-A2B2-D2412770B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59">
              <a:extLst>
                <a:ext uri="{FF2B5EF4-FFF2-40B4-BE49-F238E27FC236}">
                  <a16:creationId xmlns:a16="http://schemas.microsoft.com/office/drawing/2014/main" id="{8D6B2AAD-8F5E-4D57-B2E6-7DBB7953C6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62">
              <a:extLst>
                <a:ext uri="{FF2B5EF4-FFF2-40B4-BE49-F238E27FC236}">
                  <a16:creationId xmlns:a16="http://schemas.microsoft.com/office/drawing/2014/main" id="{9CE95F93-6BC5-4616-9F8D-B941B4B8F1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64">
              <a:extLst>
                <a:ext uri="{FF2B5EF4-FFF2-40B4-BE49-F238E27FC236}">
                  <a16:creationId xmlns:a16="http://schemas.microsoft.com/office/drawing/2014/main" id="{A8C3D8DE-DC76-487C-8C2A-7684D5C9E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6">
              <a:extLst>
                <a:ext uri="{FF2B5EF4-FFF2-40B4-BE49-F238E27FC236}">
                  <a16:creationId xmlns:a16="http://schemas.microsoft.com/office/drawing/2014/main" id="{56088CB5-E2A8-49A4-8AB5-6D5463E037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2">
              <a:extLst>
                <a:ext uri="{FF2B5EF4-FFF2-40B4-BE49-F238E27FC236}">
                  <a16:creationId xmlns:a16="http://schemas.microsoft.com/office/drawing/2014/main" id="{372F50F8-8B88-48EF-B21C-B5B264262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59">
              <a:extLst>
                <a:ext uri="{FF2B5EF4-FFF2-40B4-BE49-F238E27FC236}">
                  <a16:creationId xmlns:a16="http://schemas.microsoft.com/office/drawing/2014/main" id="{37008499-DF9A-4230-BE00-35B862316E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62">
              <a:extLst>
                <a:ext uri="{FF2B5EF4-FFF2-40B4-BE49-F238E27FC236}">
                  <a16:creationId xmlns:a16="http://schemas.microsoft.com/office/drawing/2014/main" id="{BCEE48F0-E436-451D-A5FE-0D818D19E8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4">
              <a:extLst>
                <a:ext uri="{FF2B5EF4-FFF2-40B4-BE49-F238E27FC236}">
                  <a16:creationId xmlns:a16="http://schemas.microsoft.com/office/drawing/2014/main" id="{6852656E-1E8F-41F9-900D-8E8CC1B2B9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6">
              <a:extLst>
                <a:ext uri="{FF2B5EF4-FFF2-40B4-BE49-F238E27FC236}">
                  <a16:creationId xmlns:a16="http://schemas.microsoft.com/office/drawing/2014/main" id="{489DA605-39DD-45FD-9796-12A36B23B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AF4C7CA7-0F51-4CE2-A27E-D8A98AA16D9E}"/>
              </a:ext>
            </a:extLst>
          </p:cNvPr>
          <p:cNvSpPr>
            <a:spLocks noGrp="1"/>
          </p:cNvSpPr>
          <p:nvPr>
            <p:ph idx="1"/>
          </p:nvPr>
        </p:nvSpPr>
        <p:spPr>
          <a:xfrm>
            <a:off x="6229734" y="750307"/>
            <a:ext cx="5369326" cy="5357387"/>
          </a:xfrm>
        </p:spPr>
        <p:txBody>
          <a:bodyPr anchor="ctr">
            <a:normAutofit/>
          </a:bodyPr>
          <a:lstStyle/>
          <a:p>
            <a:r>
              <a:rPr lang="en-GB" sz="2200" dirty="0"/>
              <a:t>The government would like to </a:t>
            </a:r>
          </a:p>
          <a:p>
            <a:pPr lvl="1"/>
            <a:r>
              <a:rPr lang="en-GB" sz="2200" dirty="0"/>
              <a:t>Reduce the differential between the LA rate and the self-funder rate</a:t>
            </a:r>
          </a:p>
          <a:p>
            <a:pPr lvl="1"/>
            <a:r>
              <a:rPr lang="en-GB" sz="2200" dirty="0"/>
              <a:t>Bolster market sustainability – including funding, investment, support and training for staff </a:t>
            </a:r>
          </a:p>
          <a:p>
            <a:pPr marL="0" indent="0">
              <a:buNone/>
            </a:pPr>
            <a:endParaRPr lang="en-GB" sz="2200" dirty="0"/>
          </a:p>
          <a:p>
            <a:r>
              <a:rPr lang="en-GB" sz="2200" dirty="0"/>
              <a:t>Local authorities would like to receive more funding to be able to pay sustainable rates in the care market</a:t>
            </a:r>
          </a:p>
          <a:p>
            <a:endParaRPr lang="en-GB" sz="2200" dirty="0"/>
          </a:p>
          <a:p>
            <a:r>
              <a:rPr lang="en-GB" sz="2200" dirty="0"/>
              <a:t>Providers would like to have a sustainable business and be able to charge rates that cover their costs and a return on investment</a:t>
            </a:r>
          </a:p>
        </p:txBody>
      </p:sp>
    </p:spTree>
    <p:extLst>
      <p:ext uri="{BB962C8B-B14F-4D97-AF65-F5344CB8AC3E}">
        <p14:creationId xmlns:p14="http://schemas.microsoft.com/office/powerpoint/2010/main" val="1193613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Rectangle 32">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3BAEF7-A8F0-49B7-A8B8-3002849A24CD}"/>
              </a:ext>
            </a:extLst>
          </p:cNvPr>
          <p:cNvSpPr>
            <a:spLocks noGrp="1"/>
          </p:cNvSpPr>
          <p:nvPr>
            <p:ph type="title"/>
          </p:nvPr>
        </p:nvSpPr>
        <p:spPr>
          <a:xfrm>
            <a:off x="466722" y="586855"/>
            <a:ext cx="3201366" cy="3387497"/>
          </a:xfrm>
        </p:spPr>
        <p:txBody>
          <a:bodyPr anchor="b">
            <a:normAutofit/>
          </a:bodyPr>
          <a:lstStyle/>
          <a:p>
            <a:pPr algn="r"/>
            <a:r>
              <a:rPr lang="en-GB" sz="4000" b="1" dirty="0">
                <a:solidFill>
                  <a:srgbClr val="FFFFFF"/>
                </a:solidFill>
              </a:rPr>
              <a:t>How have other providers responded to this? </a:t>
            </a:r>
          </a:p>
        </p:txBody>
      </p:sp>
      <p:sp>
        <p:nvSpPr>
          <p:cNvPr id="3" name="Content Placeholder 2">
            <a:extLst>
              <a:ext uri="{FF2B5EF4-FFF2-40B4-BE49-F238E27FC236}">
                <a16:creationId xmlns:a16="http://schemas.microsoft.com/office/drawing/2014/main" id="{016A4DF2-B6D3-42E8-9DEC-8BCD2453E4C2}"/>
              </a:ext>
            </a:extLst>
          </p:cNvPr>
          <p:cNvSpPr>
            <a:spLocks noGrp="1"/>
          </p:cNvSpPr>
          <p:nvPr>
            <p:ph idx="1"/>
          </p:nvPr>
        </p:nvSpPr>
        <p:spPr>
          <a:xfrm>
            <a:off x="4810259" y="649480"/>
            <a:ext cx="6555347" cy="5546047"/>
          </a:xfrm>
        </p:spPr>
        <p:txBody>
          <a:bodyPr anchor="ctr">
            <a:normAutofit/>
          </a:bodyPr>
          <a:lstStyle/>
          <a:p>
            <a:pPr marL="0" indent="0">
              <a:buNone/>
            </a:pPr>
            <a:endParaRPr lang="en-GB" sz="2000"/>
          </a:p>
          <a:p>
            <a:pPr marL="0" indent="0">
              <a:buNone/>
            </a:pPr>
            <a:r>
              <a:rPr lang="en-GB" sz="2000"/>
              <a:t>The </a:t>
            </a:r>
            <a:r>
              <a:rPr lang="en-GB" sz="2000" b="1"/>
              <a:t>Care Provider Alliance </a:t>
            </a:r>
            <a:r>
              <a:rPr lang="en-GB" sz="2000"/>
              <a:t>has said </a:t>
            </a:r>
          </a:p>
          <a:p>
            <a:r>
              <a:rPr lang="en-GB" sz="2000"/>
              <a:t>“</a:t>
            </a:r>
            <a:r>
              <a:rPr lang="en-GB" sz="2000" b="1"/>
              <a:t>it is critical that providers engage in the Fair Cost of Care data collection exercise </a:t>
            </a:r>
            <a:r>
              <a:rPr lang="en-GB" sz="2000"/>
              <a:t>to determine the actual cost of providing ‘high quality’ care nationally to see the appropriate level of funding from the government. This is a </a:t>
            </a:r>
            <a:r>
              <a:rPr lang="en-GB" sz="2000" b="1"/>
              <a:t>one-off chance </a:t>
            </a:r>
            <a:r>
              <a:rPr lang="en-GB" sz="2000"/>
              <a:t>to evidence the cos of provision locally and nationally to compensate providers appropriately against the reforms to be introduced … which will see those self-funding their own care to access the local authorities rate paid for care.”</a:t>
            </a:r>
          </a:p>
          <a:p>
            <a:pPr marL="0" indent="0">
              <a:buNone/>
            </a:pPr>
            <a:endParaRPr lang="en-GB" sz="2000"/>
          </a:p>
          <a:p>
            <a:pPr marL="0" indent="0">
              <a:buNone/>
            </a:pPr>
            <a:r>
              <a:rPr lang="en-GB" sz="2000"/>
              <a:t>Professor Martin Green, Chief Executive of </a:t>
            </a:r>
            <a:r>
              <a:rPr lang="en-GB" sz="2000" b="1"/>
              <a:t>Care England </a:t>
            </a:r>
            <a:r>
              <a:rPr lang="en-GB" sz="2000"/>
              <a:t>&amp; Dr Jane Townson, Chief Executive of the </a:t>
            </a:r>
            <a:r>
              <a:rPr lang="en-GB" sz="2000" b="1"/>
              <a:t>Homecare Association </a:t>
            </a:r>
          </a:p>
          <a:p>
            <a:r>
              <a:rPr lang="en-GB" sz="2000"/>
              <a:t>are encouraging all providers to take part in this national cost of care exercise and inform their local authorities of the true costs of delivering social care</a:t>
            </a:r>
            <a:r>
              <a:rPr lang="en-GB" sz="2000">
                <a:effectLst/>
                <a:latin typeface="Leelawadee UI" panose="020B0502040204020203" pitchFamily="34" charset="-34"/>
                <a:ea typeface="Calibri" panose="020F0502020204030204" pitchFamily="34" charset="0"/>
              </a:rPr>
              <a:t>.  </a:t>
            </a:r>
            <a:endParaRPr lang="en-GB" sz="2000"/>
          </a:p>
        </p:txBody>
      </p:sp>
    </p:spTree>
    <p:extLst>
      <p:ext uri="{BB962C8B-B14F-4D97-AF65-F5344CB8AC3E}">
        <p14:creationId xmlns:p14="http://schemas.microsoft.com/office/powerpoint/2010/main" val="3161081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1E234CF4-802C-4AA1-B540-36C3B838C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9D800584-727A-48CF-8223-244AD9717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67" y="-1"/>
            <a:ext cx="5038344"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59E69C-24B3-2591-538D-B8B034354E36}"/>
              </a:ext>
            </a:extLst>
          </p:cNvPr>
          <p:cNvSpPr>
            <a:spLocks noGrp="1"/>
          </p:cNvSpPr>
          <p:nvPr>
            <p:ph type="title"/>
          </p:nvPr>
        </p:nvSpPr>
        <p:spPr>
          <a:xfrm>
            <a:off x="1166650" y="1332952"/>
            <a:ext cx="3926898" cy="3921176"/>
          </a:xfrm>
        </p:spPr>
        <p:txBody>
          <a:bodyPr anchor="ctr">
            <a:normAutofit fontScale="90000"/>
          </a:bodyPr>
          <a:lstStyle/>
          <a:p>
            <a:r>
              <a:rPr lang="en-GB" sz="5400" dirty="0"/>
              <a:t>Is the cost of care just for providers receiving business from WSCC?</a:t>
            </a:r>
          </a:p>
        </p:txBody>
      </p:sp>
      <p:grpSp>
        <p:nvGrpSpPr>
          <p:cNvPr id="37" name="Group 36">
            <a:extLst>
              <a:ext uri="{FF2B5EF4-FFF2-40B4-BE49-F238E27FC236}">
                <a16:creationId xmlns:a16="http://schemas.microsoft.com/office/drawing/2014/main" id="{B0CED441-B73B-4907-9AF2-614CEAC6A18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5422392" y="64008"/>
            <a:chExt cx="1178966" cy="232963"/>
          </a:xfrm>
        </p:grpSpPr>
        <p:sp>
          <p:nvSpPr>
            <p:cNvPr id="38" name="Rectangle 64">
              <a:extLst>
                <a:ext uri="{FF2B5EF4-FFF2-40B4-BE49-F238E27FC236}">
                  <a16:creationId xmlns:a16="http://schemas.microsoft.com/office/drawing/2014/main" id="{A03170C9-14E4-4D47-827E-51518FA9CA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66">
              <a:extLst>
                <a:ext uri="{FF2B5EF4-FFF2-40B4-BE49-F238E27FC236}">
                  <a16:creationId xmlns:a16="http://schemas.microsoft.com/office/drawing/2014/main" id="{757EFF12-1826-499E-94C2-AF4400A664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64">
              <a:extLst>
                <a:ext uri="{FF2B5EF4-FFF2-40B4-BE49-F238E27FC236}">
                  <a16:creationId xmlns:a16="http://schemas.microsoft.com/office/drawing/2014/main" id="{20CC511B-2DB0-4523-82ED-40CCC5C7D0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6">
              <a:extLst>
                <a:ext uri="{FF2B5EF4-FFF2-40B4-BE49-F238E27FC236}">
                  <a16:creationId xmlns:a16="http://schemas.microsoft.com/office/drawing/2014/main" id="{6CB93565-67D6-49DD-8D4E-4685AC81A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AE9D45A7-FFB3-4E69-A4EC-FAA3489B0E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A29467A6-0F59-4991-89B5-35408BD725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64">
              <a:extLst>
                <a:ext uri="{FF2B5EF4-FFF2-40B4-BE49-F238E27FC236}">
                  <a16:creationId xmlns:a16="http://schemas.microsoft.com/office/drawing/2014/main" id="{AA726CA1-9A94-4AF0-B9DD-3572C692A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66">
              <a:extLst>
                <a:ext uri="{FF2B5EF4-FFF2-40B4-BE49-F238E27FC236}">
                  <a16:creationId xmlns:a16="http://schemas.microsoft.com/office/drawing/2014/main" id="{EB03BD70-FD68-460B-A88B-005DAB5BED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4">
              <a:extLst>
                <a:ext uri="{FF2B5EF4-FFF2-40B4-BE49-F238E27FC236}">
                  <a16:creationId xmlns:a16="http://schemas.microsoft.com/office/drawing/2014/main" id="{C1040543-6AB1-4FE1-8946-59D0E7BB85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6">
              <a:extLst>
                <a:ext uri="{FF2B5EF4-FFF2-40B4-BE49-F238E27FC236}">
                  <a16:creationId xmlns:a16="http://schemas.microsoft.com/office/drawing/2014/main" id="{BEEF4851-38D3-48A2-B05D-2697716268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4">
              <a:extLst>
                <a:ext uri="{FF2B5EF4-FFF2-40B4-BE49-F238E27FC236}">
                  <a16:creationId xmlns:a16="http://schemas.microsoft.com/office/drawing/2014/main" id="{DEC37F16-C638-42B2-AA09-CA5142D85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66">
              <a:extLst>
                <a:ext uri="{FF2B5EF4-FFF2-40B4-BE49-F238E27FC236}">
                  <a16:creationId xmlns:a16="http://schemas.microsoft.com/office/drawing/2014/main" id="{0AC31779-80E9-4BF3-9703-F63FE8094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64">
              <a:extLst>
                <a:ext uri="{FF2B5EF4-FFF2-40B4-BE49-F238E27FC236}">
                  <a16:creationId xmlns:a16="http://schemas.microsoft.com/office/drawing/2014/main" id="{D71CA5FF-D764-4C4E-8854-E5875684F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6">
              <a:extLst>
                <a:ext uri="{FF2B5EF4-FFF2-40B4-BE49-F238E27FC236}">
                  <a16:creationId xmlns:a16="http://schemas.microsoft.com/office/drawing/2014/main" id="{81A1FA9D-7285-4D42-ADF3-BC14114B27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1E40F6A-5F88-46D9-A510-00D54F0B81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38C555D-926A-4092-966E-1BC7E455FF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64">
              <a:extLst>
                <a:ext uri="{FF2B5EF4-FFF2-40B4-BE49-F238E27FC236}">
                  <a16:creationId xmlns:a16="http://schemas.microsoft.com/office/drawing/2014/main" id="{58D049FF-3E13-4E3E-A5BE-CF5253B8E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66">
              <a:extLst>
                <a:ext uri="{FF2B5EF4-FFF2-40B4-BE49-F238E27FC236}">
                  <a16:creationId xmlns:a16="http://schemas.microsoft.com/office/drawing/2014/main" id="{A16547CF-5B03-4E57-B466-A0FDCECADD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64">
              <a:extLst>
                <a:ext uri="{FF2B5EF4-FFF2-40B4-BE49-F238E27FC236}">
                  <a16:creationId xmlns:a16="http://schemas.microsoft.com/office/drawing/2014/main" id="{84C012C4-5959-40D5-8A7B-8542BD4B98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66">
              <a:extLst>
                <a:ext uri="{FF2B5EF4-FFF2-40B4-BE49-F238E27FC236}">
                  <a16:creationId xmlns:a16="http://schemas.microsoft.com/office/drawing/2014/main" id="{8C7DF75A-2C0D-4388-A295-397333ADBD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E2455DDA-000B-E0B9-510D-9B772212F742}"/>
              </a:ext>
            </a:extLst>
          </p:cNvPr>
          <p:cNvSpPr>
            <a:spLocks noGrp="1"/>
          </p:cNvSpPr>
          <p:nvPr>
            <p:ph idx="1"/>
          </p:nvPr>
        </p:nvSpPr>
        <p:spPr>
          <a:xfrm>
            <a:off x="6421120" y="499833"/>
            <a:ext cx="5100320" cy="5581226"/>
          </a:xfrm>
        </p:spPr>
        <p:txBody>
          <a:bodyPr anchor="ctr">
            <a:normAutofit/>
          </a:bodyPr>
          <a:lstStyle/>
          <a:p>
            <a:pPr lvl="0"/>
            <a:endParaRPr lang="en-GB" sz="2000" dirty="0"/>
          </a:p>
          <a:p>
            <a:pPr lvl="0"/>
            <a:r>
              <a:rPr lang="en-GB" sz="2000" b="1" dirty="0"/>
              <a:t>We are asking </a:t>
            </a:r>
            <a:r>
              <a:rPr lang="en-GB" sz="2000" b="1" u="sng" dirty="0"/>
              <a:t>all</a:t>
            </a:r>
            <a:r>
              <a:rPr lang="en-GB" sz="2000" b="1" dirty="0"/>
              <a:t> providers in West Sussex to complete the tool</a:t>
            </a:r>
          </a:p>
          <a:p>
            <a:pPr lvl="1"/>
            <a:r>
              <a:rPr lang="en-GB" sz="2000" dirty="0"/>
              <a:t>If you are a provider of 18+ home care or 65+ residential/nursing homes …</a:t>
            </a:r>
          </a:p>
          <a:p>
            <a:pPr lvl="1"/>
            <a:r>
              <a:rPr lang="en-GB" sz="2000" dirty="0"/>
              <a:t>… Regardless of whether or not you are currently providing services commissioned by West Sussex County Council</a:t>
            </a:r>
          </a:p>
          <a:p>
            <a:pPr lvl="1"/>
            <a:r>
              <a:rPr lang="en-GB" sz="2000" dirty="0"/>
              <a:t>You may in fact have a business which is fully focused on self funders.</a:t>
            </a:r>
          </a:p>
          <a:p>
            <a:endParaRPr lang="en-GB" sz="2000" b="1" dirty="0"/>
          </a:p>
          <a:p>
            <a:r>
              <a:rPr lang="en-GB" sz="2000" b="1" dirty="0"/>
              <a:t>This will help to get a wide picture of the real costs facing providers in the region</a:t>
            </a:r>
          </a:p>
          <a:p>
            <a:pPr lvl="1"/>
            <a:r>
              <a:rPr lang="en-GB" sz="2000" dirty="0"/>
              <a:t>And make sure that the information we base our plans on is accurate </a:t>
            </a:r>
          </a:p>
          <a:p>
            <a:endParaRPr lang="en-GB" sz="2000" dirty="0"/>
          </a:p>
        </p:txBody>
      </p:sp>
    </p:spTree>
    <p:extLst>
      <p:ext uri="{BB962C8B-B14F-4D97-AF65-F5344CB8AC3E}">
        <p14:creationId xmlns:p14="http://schemas.microsoft.com/office/powerpoint/2010/main" val="2382852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20887"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2F769D2-12A4-47CA-AFFE-9AC984D889BC}"/>
              </a:ext>
            </a:extLst>
          </p:cNvPr>
          <p:cNvSpPr>
            <a:spLocks noGrp="1"/>
          </p:cNvSpPr>
          <p:nvPr>
            <p:ph type="title"/>
          </p:nvPr>
        </p:nvSpPr>
        <p:spPr>
          <a:xfrm>
            <a:off x="594360" y="1209086"/>
            <a:ext cx="3876848" cy="4064925"/>
          </a:xfrm>
        </p:spPr>
        <p:txBody>
          <a:bodyPr anchor="ctr">
            <a:normAutofit/>
          </a:bodyPr>
          <a:lstStyle/>
          <a:p>
            <a:r>
              <a:rPr lang="en-GB" sz="4300"/>
              <a:t>Is my supported living service in scope? There are a couple of people over 65 living there….</a:t>
            </a:r>
          </a:p>
        </p:txBody>
      </p:sp>
      <p:grpSp>
        <p:nvGrpSpPr>
          <p:cNvPr id="13" name="Group 12">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569464"/>
            <a:ext cx="242107" cy="1340860"/>
            <a:chOff x="56167" y="2761488"/>
            <a:chExt cx="242107" cy="1340860"/>
          </a:xfrm>
        </p:grpSpPr>
        <p:sp>
          <p:nvSpPr>
            <p:cNvPr id="14"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5" name="Rectangle 34">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A66F61C5-87F2-7110-87CA-8530F7435B72}"/>
              </a:ext>
            </a:extLst>
          </p:cNvPr>
          <p:cNvGraphicFramePr>
            <a:graphicFrameLocks noGrp="1"/>
          </p:cNvGraphicFramePr>
          <p:nvPr>
            <p:ph idx="1"/>
            <p:extLst>
              <p:ext uri="{D42A27DB-BD31-4B8C-83A1-F6EECF244321}">
                <p14:modId xmlns:p14="http://schemas.microsoft.com/office/powerpoint/2010/main" val="1073215649"/>
              </p:ext>
            </p:extLst>
          </p:nvPr>
        </p:nvGraphicFramePr>
        <p:xfrm>
          <a:off x="5614416" y="457200"/>
          <a:ext cx="6117336" cy="5696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6219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BEEBC91-E576-44FC-9492-3ECD4A1069BC}"/>
              </a:ext>
            </a:extLst>
          </p:cNvPr>
          <p:cNvSpPr txBox="1"/>
          <p:nvPr/>
        </p:nvSpPr>
        <p:spPr>
          <a:xfrm>
            <a:off x="1263192" y="1214852"/>
            <a:ext cx="7878451" cy="4552015"/>
          </a:xfrm>
          <a:prstGeom prst="rect">
            <a:avLst/>
          </a:prstGeom>
          <a:noFill/>
        </p:spPr>
        <p:txBody>
          <a:bodyPr wrap="square">
            <a:spAutoFit/>
          </a:bodyPr>
          <a:lstStyle/>
          <a:p>
            <a:pPr marL="457200" marR="0" lvl="0" indent="-228600" algn="l" defTabSz="914400" rtl="0" eaLnBrk="1" fontAlgn="auto" latinLnBrk="0" hangingPunct="1">
              <a:lnSpc>
                <a:spcPct val="107000"/>
              </a:lnSpc>
              <a:spcBef>
                <a:spcPts val="0"/>
              </a:spcBef>
              <a:spcAft>
                <a:spcPts val="800"/>
              </a:spcAft>
              <a:buClrTx/>
              <a:buSzTx/>
              <a:buFontTx/>
              <a:buNone/>
              <a:tabLst>
                <a:tab pos="431800" algn="l"/>
                <a:tab pos="648335" algn="l"/>
                <a:tab pos="791845" algn="l"/>
              </a:tabLst>
              <a:defRPr/>
            </a:pPr>
            <a:r>
              <a:rPr kumimoji="0" lang="en-GB" sz="20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Example 1: </a:t>
            </a:r>
            <a:r>
              <a:rPr kumimoji="0" lang="en-GB"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 care home that supports older people and has a resident who is aged 60 – </a:t>
            </a:r>
            <a:r>
              <a:rPr kumimoji="0" lang="en-GB" sz="20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in scope</a:t>
            </a:r>
            <a:r>
              <a:rPr kumimoji="0" lang="en-GB"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endParaRPr kumimoji="0" lang="en-GB" sz="20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457200" marR="0" lvl="0" indent="-228600" algn="l" defTabSz="914400" rtl="0" eaLnBrk="1" fontAlgn="auto" latinLnBrk="0" hangingPunct="1">
              <a:lnSpc>
                <a:spcPct val="107000"/>
              </a:lnSpc>
              <a:spcBef>
                <a:spcPts val="0"/>
              </a:spcBef>
              <a:spcAft>
                <a:spcPts val="800"/>
              </a:spcAft>
              <a:buClrTx/>
              <a:buSzTx/>
              <a:buFontTx/>
              <a:buNone/>
              <a:tabLst>
                <a:tab pos="431800" algn="l"/>
                <a:tab pos="648335" algn="l"/>
                <a:tab pos="791845" algn="l"/>
              </a:tabLst>
              <a:defRPr/>
            </a:pPr>
            <a:r>
              <a:rPr kumimoji="0" lang="en-GB" sz="20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Example 2: </a:t>
            </a:r>
            <a:r>
              <a:rPr kumimoji="0" lang="en-GB"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 care home that supports working age adults and has a resident aged 69 – </a:t>
            </a:r>
            <a:r>
              <a:rPr kumimoji="0" lang="en-GB" sz="20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out of scope</a:t>
            </a:r>
            <a:r>
              <a:rPr kumimoji="0" lang="en-GB"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endParaRPr kumimoji="0" lang="en-GB" sz="20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457200" marR="0" lvl="0" indent="-228600" algn="l" defTabSz="914400" rtl="0" eaLnBrk="1" fontAlgn="auto" latinLnBrk="0" hangingPunct="1">
              <a:lnSpc>
                <a:spcPct val="107000"/>
              </a:lnSpc>
              <a:spcBef>
                <a:spcPts val="0"/>
              </a:spcBef>
              <a:spcAft>
                <a:spcPts val="800"/>
              </a:spcAft>
              <a:buClrTx/>
              <a:buSzTx/>
              <a:buFontTx/>
              <a:buNone/>
              <a:tabLst>
                <a:tab pos="431800" algn="l"/>
                <a:tab pos="648335" algn="l"/>
                <a:tab pos="791845" algn="l"/>
              </a:tabLst>
              <a:defRPr/>
            </a:pPr>
            <a:r>
              <a:rPr kumimoji="0" lang="en-GB" sz="20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Example 3: </a:t>
            </a:r>
            <a:r>
              <a:rPr kumimoji="0" lang="en-GB"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 domiciliary care provider based in an extra care housing scheme that delivers the majority of their care in that scheme but some in the local community – </a:t>
            </a:r>
            <a:r>
              <a:rPr kumimoji="0" lang="en-GB" sz="20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out of scope</a:t>
            </a:r>
            <a:r>
              <a:rPr kumimoji="0" lang="en-GB"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endParaRPr kumimoji="0" lang="en-GB" sz="20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Example 4:</a:t>
            </a:r>
            <a:r>
              <a:rPr kumimoji="0" lang="en-GB"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rPr>
              <a:t> A domiciliary care provider delivers a range of community-based support (sitting services, live in support, domestic support), but the vast majority of the support they provide is for people aged over 18+ and consists of “long term care, with a regular pattern per week, consisting of relatively short visits” – </a:t>
            </a:r>
            <a:r>
              <a:rPr kumimoji="0" lang="en-GB" sz="20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rPr>
              <a:t>in scope</a:t>
            </a:r>
            <a:r>
              <a:rPr kumimoji="0" lang="en-GB"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rPr>
              <a:t>. </a:t>
            </a:r>
            <a:endPar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0864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D96E0C-45CD-4184-B8A1-F590E467B27A}"/>
              </a:ext>
            </a:extLst>
          </p:cNvPr>
          <p:cNvSpPr>
            <a:spLocks noGrp="1"/>
          </p:cNvSpPr>
          <p:nvPr>
            <p:ph type="title"/>
          </p:nvPr>
        </p:nvSpPr>
        <p:spPr>
          <a:xfrm>
            <a:off x="1245072" y="1289765"/>
            <a:ext cx="3651101" cy="4270963"/>
          </a:xfrm>
        </p:spPr>
        <p:txBody>
          <a:bodyPr anchor="ctr">
            <a:normAutofit/>
          </a:bodyPr>
          <a:lstStyle/>
          <a:p>
            <a:pPr algn="ctr"/>
            <a:r>
              <a:rPr lang="en-GB" sz="4800" b="1">
                <a:solidFill>
                  <a:srgbClr val="FFFFFF"/>
                </a:solidFill>
              </a:rPr>
              <a:t>This is about reducing the price providers can charge, isn’t it? </a:t>
            </a:r>
          </a:p>
        </p:txBody>
      </p:sp>
      <p:sp>
        <p:nvSpPr>
          <p:cNvPr id="29"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31"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B21BBB04-E674-45E3-8688-5F88A5D335C2}"/>
              </a:ext>
            </a:extLst>
          </p:cNvPr>
          <p:cNvSpPr>
            <a:spLocks noGrp="1"/>
          </p:cNvSpPr>
          <p:nvPr>
            <p:ph idx="1"/>
          </p:nvPr>
        </p:nvSpPr>
        <p:spPr>
          <a:xfrm>
            <a:off x="6297233" y="518400"/>
            <a:ext cx="4771607" cy="5837949"/>
          </a:xfrm>
        </p:spPr>
        <p:txBody>
          <a:bodyPr anchor="ctr">
            <a:normAutofit/>
          </a:bodyPr>
          <a:lstStyle/>
          <a:p>
            <a:r>
              <a:rPr lang="en-GB" sz="2000" dirty="0">
                <a:solidFill>
                  <a:schemeClr val="tx1">
                    <a:alpha val="80000"/>
                  </a:schemeClr>
                </a:solidFill>
              </a:rPr>
              <a:t>This isn’t about price</a:t>
            </a:r>
          </a:p>
          <a:p>
            <a:r>
              <a:rPr lang="en-GB" sz="2000" dirty="0">
                <a:solidFill>
                  <a:schemeClr val="tx1">
                    <a:alpha val="80000"/>
                  </a:schemeClr>
                </a:solidFill>
              </a:rPr>
              <a:t>It’s about costs</a:t>
            </a:r>
          </a:p>
          <a:p>
            <a:endParaRPr lang="en-GB" sz="2000" dirty="0">
              <a:solidFill>
                <a:schemeClr val="tx1">
                  <a:alpha val="80000"/>
                </a:schemeClr>
              </a:solidFill>
            </a:endParaRPr>
          </a:p>
          <a:p>
            <a:r>
              <a:rPr lang="en-GB" sz="2000" dirty="0">
                <a:solidFill>
                  <a:schemeClr val="tx1">
                    <a:alpha val="80000"/>
                  </a:schemeClr>
                </a:solidFill>
              </a:rPr>
              <a:t>This is about making sure that the costs of care are acknowledged by local authorities</a:t>
            </a:r>
          </a:p>
          <a:p>
            <a:r>
              <a:rPr lang="en-GB" sz="2000" dirty="0">
                <a:solidFill>
                  <a:schemeClr val="tx1">
                    <a:alpha val="80000"/>
                  </a:schemeClr>
                </a:solidFill>
              </a:rPr>
              <a:t>Local authorities will need to develop plans for how to move to a rate which is more reflective of  those costs.</a:t>
            </a:r>
          </a:p>
          <a:p>
            <a:r>
              <a:rPr lang="en-GB" sz="2000" dirty="0">
                <a:solidFill>
                  <a:schemeClr val="tx1">
                    <a:alpha val="80000"/>
                  </a:schemeClr>
                </a:solidFill>
              </a:rPr>
              <a:t>The govt will help to resource this from a national fund</a:t>
            </a:r>
          </a:p>
          <a:p>
            <a:pPr marL="0" indent="0">
              <a:buNone/>
            </a:pPr>
            <a:endParaRPr lang="en-GB" sz="2000" dirty="0">
              <a:solidFill>
                <a:schemeClr val="tx1">
                  <a:alpha val="80000"/>
                </a:schemeClr>
              </a:solidFill>
            </a:endParaRPr>
          </a:p>
          <a:p>
            <a:r>
              <a:rPr lang="en-GB" sz="2000" i="1" dirty="0">
                <a:solidFill>
                  <a:schemeClr val="tx1">
                    <a:alpha val="80000"/>
                  </a:schemeClr>
                </a:solidFill>
              </a:rPr>
              <a:t>The government pot is limited by time (2 years) and resources (£600m per year) and won’t make markets more sustainable overnight</a:t>
            </a:r>
          </a:p>
          <a:p>
            <a:endParaRPr lang="en-GB" sz="2000" dirty="0">
              <a:solidFill>
                <a:schemeClr val="tx1">
                  <a:alpha val="80000"/>
                </a:schemeClr>
              </a:solidFill>
            </a:endParaRPr>
          </a:p>
          <a:p>
            <a:endParaRPr lang="en-GB" sz="2000" dirty="0">
              <a:solidFill>
                <a:schemeClr val="tx1">
                  <a:alpha val="80000"/>
                </a:schemeClr>
              </a:solidFill>
            </a:endParaRPr>
          </a:p>
        </p:txBody>
      </p:sp>
      <p:sp>
        <p:nvSpPr>
          <p:cNvPr id="33"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35" name="Straight Connector 34">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0111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 name="Group 26">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28"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500CC395-BB07-43FE-A719-9B4352C5DBF6}"/>
              </a:ext>
            </a:extLst>
          </p:cNvPr>
          <p:cNvSpPr>
            <a:spLocks noGrp="1"/>
          </p:cNvSpPr>
          <p:nvPr>
            <p:ph type="title"/>
          </p:nvPr>
        </p:nvSpPr>
        <p:spPr>
          <a:xfrm>
            <a:off x="1098468" y="885651"/>
            <a:ext cx="3229803" cy="4624603"/>
          </a:xfrm>
        </p:spPr>
        <p:txBody>
          <a:bodyPr>
            <a:normAutofit/>
          </a:bodyPr>
          <a:lstStyle/>
          <a:p>
            <a:r>
              <a:rPr lang="en-GB" b="1">
                <a:solidFill>
                  <a:srgbClr val="FFFFFF"/>
                </a:solidFill>
              </a:rPr>
              <a:t>Why should we share our costs with the council?</a:t>
            </a:r>
          </a:p>
        </p:txBody>
      </p:sp>
      <p:sp>
        <p:nvSpPr>
          <p:cNvPr id="3" name="Content Placeholder 2">
            <a:extLst>
              <a:ext uri="{FF2B5EF4-FFF2-40B4-BE49-F238E27FC236}">
                <a16:creationId xmlns:a16="http://schemas.microsoft.com/office/drawing/2014/main" id="{8F9C3FF7-90A3-49AD-A338-0E3ABD94DB36}"/>
              </a:ext>
            </a:extLst>
          </p:cNvPr>
          <p:cNvSpPr>
            <a:spLocks noGrp="1"/>
          </p:cNvSpPr>
          <p:nvPr>
            <p:ph idx="1"/>
          </p:nvPr>
        </p:nvSpPr>
        <p:spPr>
          <a:xfrm>
            <a:off x="4978708" y="885651"/>
            <a:ext cx="6525220" cy="4616849"/>
          </a:xfrm>
        </p:spPr>
        <p:txBody>
          <a:bodyPr anchor="ctr">
            <a:normAutofit/>
          </a:bodyPr>
          <a:lstStyle/>
          <a:p>
            <a:r>
              <a:rPr lang="en-GB" sz="2400" dirty="0"/>
              <a:t>The government is trying to ensure that providers have their actual costs covered – in the rates paid by local authorities as well as self-funders</a:t>
            </a:r>
          </a:p>
          <a:p>
            <a:endParaRPr lang="en-GB" sz="2400" dirty="0"/>
          </a:p>
          <a:p>
            <a:r>
              <a:rPr lang="en-GB" sz="2400" b="1" dirty="0"/>
              <a:t>Providers have often said that local authorities aren’t considering the </a:t>
            </a:r>
            <a:r>
              <a:rPr lang="en-GB" sz="2400" b="1" u="sng" dirty="0"/>
              <a:t>full</a:t>
            </a:r>
            <a:r>
              <a:rPr lang="en-GB" sz="2400" b="1" dirty="0"/>
              <a:t> costs that they have to pay …</a:t>
            </a:r>
          </a:p>
          <a:p>
            <a:endParaRPr lang="en-GB" sz="2400" dirty="0"/>
          </a:p>
          <a:p>
            <a:r>
              <a:rPr lang="en-GB" sz="2400" dirty="0"/>
              <a:t>… so this is a </a:t>
            </a:r>
            <a:r>
              <a:rPr lang="en-GB" sz="2400" b="1" dirty="0"/>
              <a:t>major opportunity </a:t>
            </a:r>
            <a:r>
              <a:rPr lang="en-GB" sz="2400" dirty="0"/>
              <a:t>to make sure that the real costs of care are known and taken seriously</a:t>
            </a:r>
          </a:p>
          <a:p>
            <a:endParaRPr lang="en-GB" sz="2400" dirty="0"/>
          </a:p>
          <a:p>
            <a:endParaRPr lang="en-GB" sz="2400" dirty="0"/>
          </a:p>
        </p:txBody>
      </p:sp>
    </p:spTree>
    <p:extLst>
      <p:ext uri="{BB962C8B-B14F-4D97-AF65-F5344CB8AC3E}">
        <p14:creationId xmlns:p14="http://schemas.microsoft.com/office/powerpoint/2010/main" val="3687868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A50C654A-08EC-40D1-907D-D00764DC3788}"/>
              </a:ext>
            </a:extLst>
          </p:cNvPr>
          <p:cNvSpPr>
            <a:spLocks noGrp="1"/>
          </p:cNvSpPr>
          <p:nvPr>
            <p:ph type="title"/>
          </p:nvPr>
        </p:nvSpPr>
        <p:spPr>
          <a:xfrm>
            <a:off x="1188069" y="381935"/>
            <a:ext cx="4008583" cy="5974414"/>
          </a:xfrm>
        </p:spPr>
        <p:txBody>
          <a:bodyPr anchor="ctr">
            <a:normAutofit/>
          </a:bodyPr>
          <a:lstStyle/>
          <a:p>
            <a:r>
              <a:rPr lang="en-GB" sz="5600" b="1">
                <a:solidFill>
                  <a:srgbClr val="FFFFFF"/>
                </a:solidFill>
              </a:rPr>
              <a:t>Shouldn’t I be suspicious of how this data is going to be used?</a:t>
            </a:r>
          </a:p>
        </p:txBody>
      </p:sp>
      <p:grpSp>
        <p:nvGrpSpPr>
          <p:cNvPr id="29" name="Group 28">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30"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31"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32"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Content Placeholder 2">
            <a:extLst>
              <a:ext uri="{FF2B5EF4-FFF2-40B4-BE49-F238E27FC236}">
                <a16:creationId xmlns:a16="http://schemas.microsoft.com/office/drawing/2014/main" id="{D23B2FDC-3CC7-4083-BF5B-4CFF220BFCF7}"/>
              </a:ext>
            </a:extLst>
          </p:cNvPr>
          <p:cNvSpPr>
            <a:spLocks noGrp="1"/>
          </p:cNvSpPr>
          <p:nvPr>
            <p:ph idx="1"/>
          </p:nvPr>
        </p:nvSpPr>
        <p:spPr>
          <a:xfrm>
            <a:off x="6297233" y="518400"/>
            <a:ext cx="4771607" cy="5837949"/>
          </a:xfrm>
        </p:spPr>
        <p:txBody>
          <a:bodyPr anchor="ctr">
            <a:normAutofit/>
          </a:bodyPr>
          <a:lstStyle/>
          <a:p>
            <a:r>
              <a:rPr lang="en-GB" sz="2000">
                <a:solidFill>
                  <a:schemeClr val="tx1">
                    <a:alpha val="80000"/>
                  </a:schemeClr>
                </a:solidFill>
              </a:rPr>
              <a:t>Data won’t be used by West Sussex to challenge your business model or force you to accept something different </a:t>
            </a:r>
          </a:p>
          <a:p>
            <a:endParaRPr lang="en-GB" sz="2000">
              <a:solidFill>
                <a:schemeClr val="tx1">
                  <a:alpha val="80000"/>
                </a:schemeClr>
              </a:solidFill>
            </a:endParaRPr>
          </a:p>
          <a:p>
            <a:r>
              <a:rPr lang="en-GB" sz="2000">
                <a:solidFill>
                  <a:schemeClr val="tx1">
                    <a:alpha val="80000"/>
                  </a:schemeClr>
                </a:solidFill>
              </a:rPr>
              <a:t>Data will be used to find the </a:t>
            </a:r>
            <a:r>
              <a:rPr lang="en-GB" sz="2000" b="1">
                <a:solidFill>
                  <a:schemeClr val="tx1">
                    <a:alpha val="80000"/>
                  </a:schemeClr>
                </a:solidFill>
              </a:rPr>
              <a:t>median cost </a:t>
            </a:r>
            <a:r>
              <a:rPr lang="en-GB" sz="2000">
                <a:solidFill>
                  <a:schemeClr val="tx1">
                    <a:alpha val="80000"/>
                  </a:schemeClr>
                </a:solidFill>
              </a:rPr>
              <a:t>in each market – rather than any particularly high or low costs being presented</a:t>
            </a:r>
          </a:p>
          <a:p>
            <a:endParaRPr lang="en-GB" sz="2000">
              <a:solidFill>
                <a:schemeClr val="tx1">
                  <a:alpha val="80000"/>
                </a:schemeClr>
              </a:solidFill>
            </a:endParaRPr>
          </a:p>
          <a:p>
            <a:r>
              <a:rPr lang="en-GB" sz="2000">
                <a:solidFill>
                  <a:schemeClr val="tx1">
                    <a:alpha val="80000"/>
                  </a:schemeClr>
                </a:solidFill>
              </a:rPr>
              <a:t>In the analysis of the data, WSCC can remove any outliers in the process of establishing the median</a:t>
            </a:r>
          </a:p>
          <a:p>
            <a:endParaRPr lang="en-GB" sz="2000">
              <a:solidFill>
                <a:schemeClr val="tx1">
                  <a:alpha val="80000"/>
                </a:schemeClr>
              </a:solidFill>
            </a:endParaRPr>
          </a:p>
          <a:p>
            <a:r>
              <a:rPr lang="en-GB" sz="2000">
                <a:solidFill>
                  <a:schemeClr val="tx1">
                    <a:alpha val="80000"/>
                  </a:schemeClr>
                </a:solidFill>
              </a:rPr>
              <a:t>The govt wants all local authorities to work towards paying the median in their standard fees to providers</a:t>
            </a:r>
          </a:p>
        </p:txBody>
      </p:sp>
      <p:cxnSp>
        <p:nvCxnSpPr>
          <p:cNvPr id="34" name="Straight Connector 3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7242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EF526DD0-5E46-40B7-AEF1-9B26256CF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ln w="0">
            <a:noFill/>
            <a:prstDash val="solid"/>
            <a:round/>
            <a:headEnd/>
            <a:tailEnd/>
          </a:ln>
        </p:spPr>
        <p:txBody>
          <a:bodyPr rtlCol="0" anchor="ctr"/>
          <a:lstStyle/>
          <a:p>
            <a:pPr algn="ctr" defTabSz="457200"/>
            <a:endParaRPr lang="en-US">
              <a:solidFill>
                <a:schemeClr val="tx1"/>
              </a:solidFill>
            </a:endParaRPr>
          </a:p>
        </p:txBody>
      </p:sp>
      <p:grpSp>
        <p:nvGrpSpPr>
          <p:cNvPr id="27" name="Group 26">
            <a:extLst>
              <a:ext uri="{FF2B5EF4-FFF2-40B4-BE49-F238E27FC236}">
                <a16:creationId xmlns:a16="http://schemas.microsoft.com/office/drawing/2014/main" id="{B7E4032D-4110-4963-82B8-8A1B1BF4B6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4273199" cy="6858000"/>
            <a:chOff x="1" y="0"/>
            <a:chExt cx="4273199" cy="6858000"/>
          </a:xfrm>
        </p:grpSpPr>
        <p:sp>
          <p:nvSpPr>
            <p:cNvPr id="28" name="Rectangle 27">
              <a:extLst>
                <a:ext uri="{FF2B5EF4-FFF2-40B4-BE49-F238E27FC236}">
                  <a16:creationId xmlns:a16="http://schemas.microsoft.com/office/drawing/2014/main" id="{66796880-E7D7-485E-A6D1-908B811A1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rgbClr val="FFFFFF"/>
            </a:solidFill>
            <a:ln w="0">
              <a:noFill/>
              <a:prstDash val="solid"/>
              <a:round/>
              <a:headEnd/>
              <a:tailEnd/>
            </a:ln>
          </p:spPr>
          <p:txBody>
            <a:bodyPr wrap="square" rtlCol="0" anchor="ctr">
              <a:noAutofit/>
            </a:bodyPr>
            <a:lstStyle/>
            <a:p>
              <a:pPr algn="ctr"/>
              <a:endParaRPr lang="en-US" dirty="0"/>
            </a:p>
          </p:txBody>
        </p:sp>
        <p:sp>
          <p:nvSpPr>
            <p:cNvPr id="29" name="Rectangle 28">
              <a:extLst>
                <a:ext uri="{FF2B5EF4-FFF2-40B4-BE49-F238E27FC236}">
                  <a16:creationId xmlns:a16="http://schemas.microsoft.com/office/drawing/2014/main" id="{AC97B103-7494-4650-82C0-FC9F8D2723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chemeClr val="accent1">
                <a:lumMod val="50000"/>
                <a:alpha val="25000"/>
              </a:schemeClr>
            </a:solidFill>
            <a:ln w="0">
              <a:noFill/>
              <a:prstDash val="solid"/>
              <a:round/>
              <a:headEnd/>
              <a:tailEnd/>
            </a:ln>
          </p:spPr>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72A8021C-E69E-461B-967E-146C3295D2DB}"/>
              </a:ext>
            </a:extLst>
          </p:cNvPr>
          <p:cNvSpPr>
            <a:spLocks noGrp="1"/>
          </p:cNvSpPr>
          <p:nvPr>
            <p:ph type="title"/>
          </p:nvPr>
        </p:nvSpPr>
        <p:spPr>
          <a:xfrm>
            <a:off x="1251677" y="619125"/>
            <a:ext cx="2652413" cy="5619749"/>
          </a:xfrm>
        </p:spPr>
        <p:txBody>
          <a:bodyPr anchor="ctr">
            <a:normAutofit/>
          </a:bodyPr>
          <a:lstStyle/>
          <a:p>
            <a:r>
              <a:rPr lang="en-GB" b="1">
                <a:solidFill>
                  <a:srgbClr val="000000"/>
                </a:solidFill>
              </a:rPr>
              <a:t>How will the data I provide be used by WSCC?</a:t>
            </a:r>
          </a:p>
        </p:txBody>
      </p:sp>
      <p:grpSp>
        <p:nvGrpSpPr>
          <p:cNvPr id="31" name="Group 30">
            <a:extLst>
              <a:ext uri="{FF2B5EF4-FFF2-40B4-BE49-F238E27FC236}">
                <a16:creationId xmlns:a16="http://schemas.microsoft.com/office/drawing/2014/main" id="{5D133F51-4E9D-4F0B-A452-875C6A52B6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32" name="Freeform 6">
              <a:extLst>
                <a:ext uri="{FF2B5EF4-FFF2-40B4-BE49-F238E27FC236}">
                  <a16:creationId xmlns:a16="http://schemas.microsoft.com/office/drawing/2014/main" id="{BDC8164B-5FC0-4CBD-B7AE-0CB8780FFC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000000"/>
            </a:solidFill>
            <a:ln w="0">
              <a:noFill/>
              <a:prstDash val="solid"/>
              <a:round/>
              <a:headEnd/>
              <a:tailEnd/>
            </a:ln>
          </p:spPr>
        </p:sp>
        <p:sp>
          <p:nvSpPr>
            <p:cNvPr id="33" name="Freeform 6">
              <a:extLst>
                <a:ext uri="{FF2B5EF4-FFF2-40B4-BE49-F238E27FC236}">
                  <a16:creationId xmlns:a16="http://schemas.microsoft.com/office/drawing/2014/main" id="{DF21B6AB-8AF5-4823-92E3-F33B9EAEF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Content Placeholder 2">
            <a:extLst>
              <a:ext uri="{FF2B5EF4-FFF2-40B4-BE49-F238E27FC236}">
                <a16:creationId xmlns:a16="http://schemas.microsoft.com/office/drawing/2014/main" id="{9CC64C64-A447-4E37-AE23-E37F55B7FBB7}"/>
              </a:ext>
            </a:extLst>
          </p:cNvPr>
          <p:cNvSpPr>
            <a:spLocks noGrp="1"/>
          </p:cNvSpPr>
          <p:nvPr>
            <p:ph idx="1"/>
          </p:nvPr>
        </p:nvSpPr>
        <p:spPr>
          <a:xfrm>
            <a:off x="4916250" y="619125"/>
            <a:ext cx="6508987" cy="5619750"/>
          </a:xfrm>
        </p:spPr>
        <p:txBody>
          <a:bodyPr anchor="ctr">
            <a:normAutofit/>
          </a:bodyPr>
          <a:lstStyle/>
          <a:p>
            <a:r>
              <a:rPr lang="en-GB" sz="1700" dirty="0">
                <a:solidFill>
                  <a:schemeClr val="tx1">
                    <a:alpha val="60000"/>
                  </a:schemeClr>
                </a:solidFill>
              </a:rPr>
              <a:t>We would like you to help to inform WSCC and the government of the costs of care in West Sussex …. But you aren’t required to submit</a:t>
            </a:r>
          </a:p>
          <a:p>
            <a:endParaRPr lang="en-GB" sz="1700" dirty="0">
              <a:solidFill>
                <a:schemeClr val="tx1">
                  <a:alpha val="60000"/>
                </a:schemeClr>
              </a:solidFill>
            </a:endParaRPr>
          </a:p>
          <a:p>
            <a:r>
              <a:rPr lang="en-GB" sz="1700" dirty="0">
                <a:solidFill>
                  <a:schemeClr val="tx1">
                    <a:alpha val="60000"/>
                  </a:schemeClr>
                </a:solidFill>
              </a:rPr>
              <a:t>If you </a:t>
            </a:r>
            <a:r>
              <a:rPr lang="en-GB" sz="1700" b="1" dirty="0">
                <a:solidFill>
                  <a:schemeClr val="tx1">
                    <a:alpha val="60000"/>
                  </a:schemeClr>
                </a:solidFill>
              </a:rPr>
              <a:t>do</a:t>
            </a:r>
            <a:r>
              <a:rPr lang="en-GB" sz="1700" dirty="0">
                <a:solidFill>
                  <a:schemeClr val="tx1">
                    <a:alpha val="60000"/>
                  </a:schemeClr>
                </a:solidFill>
              </a:rPr>
              <a:t> submit, your data will be identifiable to us but … </a:t>
            </a:r>
          </a:p>
          <a:p>
            <a:r>
              <a:rPr lang="en-GB" sz="1700" dirty="0">
                <a:solidFill>
                  <a:schemeClr val="tx1">
                    <a:alpha val="60000"/>
                  </a:schemeClr>
                </a:solidFill>
              </a:rPr>
              <a:t>… nothing identifiable will be shared with other organisations outside of WSCC  (except </a:t>
            </a:r>
            <a:r>
              <a:rPr lang="en-GB" sz="1700" dirty="0">
                <a:solidFill>
                  <a:schemeClr val="tx1">
                    <a:alpha val="60000"/>
                  </a:schemeClr>
                </a:solidFill>
                <a:effectLst/>
                <a:latin typeface="Calibri" panose="020F0502020204030204" pitchFamily="34" charset="0"/>
                <a:ea typeface="Calibri" panose="020F0502020204030204" pitchFamily="34" charset="0"/>
              </a:rPr>
              <a:t>3</a:t>
            </a:r>
            <a:r>
              <a:rPr lang="en-GB" sz="1700" baseline="30000" dirty="0">
                <a:solidFill>
                  <a:schemeClr val="tx1">
                    <a:alpha val="60000"/>
                  </a:schemeClr>
                </a:solidFill>
                <a:effectLst/>
                <a:latin typeface="Calibri" panose="020F0502020204030204" pitchFamily="34" charset="0"/>
                <a:ea typeface="Calibri" panose="020F0502020204030204" pitchFamily="34" charset="0"/>
              </a:rPr>
              <a:t>rd</a:t>
            </a:r>
            <a:r>
              <a:rPr lang="en-GB" sz="1700" dirty="0">
                <a:solidFill>
                  <a:schemeClr val="tx1">
                    <a:alpha val="60000"/>
                  </a:schemeClr>
                </a:solidFill>
                <a:effectLst/>
                <a:latin typeface="Calibri" panose="020F0502020204030204" pitchFamily="34" charset="0"/>
                <a:ea typeface="Calibri" panose="020F0502020204030204" pitchFamily="34" charset="0"/>
              </a:rPr>
              <a:t> parties engaged to work with WSCC on this work under a confidentiality agreement) </a:t>
            </a:r>
          </a:p>
          <a:p>
            <a:pPr marL="0" indent="0">
              <a:buNone/>
            </a:pPr>
            <a:endParaRPr lang="en-GB" sz="1700" dirty="0">
              <a:solidFill>
                <a:schemeClr val="tx1">
                  <a:alpha val="60000"/>
                </a:schemeClr>
              </a:solidFill>
            </a:endParaRPr>
          </a:p>
          <a:p>
            <a:r>
              <a:rPr lang="en-GB" sz="1700" dirty="0">
                <a:solidFill>
                  <a:schemeClr val="tx1">
                    <a:alpha val="60000"/>
                  </a:schemeClr>
                </a:solidFill>
              </a:rPr>
              <a:t>We may contact you if we have a query on your data or if your costs are an outlier</a:t>
            </a:r>
          </a:p>
          <a:p>
            <a:endParaRPr lang="en-GB" sz="1700" dirty="0">
              <a:solidFill>
                <a:schemeClr val="tx1">
                  <a:alpha val="60000"/>
                </a:schemeClr>
              </a:solidFill>
            </a:endParaRPr>
          </a:p>
          <a:p>
            <a:r>
              <a:rPr lang="en-GB" sz="1700" dirty="0">
                <a:solidFill>
                  <a:schemeClr val="tx1">
                    <a:alpha val="60000"/>
                  </a:schemeClr>
                </a:solidFill>
                <a:effectLst/>
                <a:latin typeface="Calibri" panose="020F0502020204030204" pitchFamily="34" charset="0"/>
                <a:ea typeface="Calibri" panose="020F0502020204030204" pitchFamily="34" charset="0"/>
              </a:rPr>
              <a:t>If we wish to use your data for </a:t>
            </a:r>
            <a:r>
              <a:rPr lang="en-GB" sz="1700" b="1" dirty="0">
                <a:solidFill>
                  <a:schemeClr val="tx1">
                    <a:alpha val="60000"/>
                  </a:schemeClr>
                </a:solidFill>
                <a:effectLst/>
                <a:latin typeface="Calibri" panose="020F0502020204030204" pitchFamily="34" charset="0"/>
                <a:ea typeface="Calibri" panose="020F0502020204030204" pitchFamily="34" charset="0"/>
              </a:rPr>
              <a:t>any</a:t>
            </a:r>
            <a:r>
              <a:rPr lang="en-GB" sz="1700" dirty="0">
                <a:solidFill>
                  <a:schemeClr val="tx1">
                    <a:alpha val="60000"/>
                  </a:schemeClr>
                </a:solidFill>
                <a:effectLst/>
                <a:latin typeface="Calibri" panose="020F0502020204030204" pitchFamily="34" charset="0"/>
                <a:ea typeface="Calibri" panose="020F0502020204030204" pitchFamily="34" charset="0"/>
              </a:rPr>
              <a:t> other purpose, we will ask for your express permission to do so</a:t>
            </a:r>
          </a:p>
          <a:p>
            <a:pPr marL="0" indent="0">
              <a:buNone/>
            </a:pPr>
            <a:endParaRPr lang="en-GB" sz="1700" dirty="0">
              <a:solidFill>
                <a:schemeClr val="tx1">
                  <a:alpha val="60000"/>
                </a:schemeClr>
              </a:solidFill>
            </a:endParaRPr>
          </a:p>
          <a:p>
            <a:r>
              <a:rPr lang="en-GB" sz="1700" dirty="0">
                <a:solidFill>
                  <a:schemeClr val="tx1">
                    <a:alpha val="60000"/>
                  </a:schemeClr>
                </a:solidFill>
              </a:rPr>
              <a:t>We will agree an info/data protocol with WSPiC and share this with everyone</a:t>
            </a:r>
          </a:p>
        </p:txBody>
      </p:sp>
    </p:spTree>
    <p:extLst>
      <p:ext uri="{BB962C8B-B14F-4D97-AF65-F5344CB8AC3E}">
        <p14:creationId xmlns:p14="http://schemas.microsoft.com/office/powerpoint/2010/main" val="409962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Color Cover">
            <a:extLst>
              <a:ext uri="{FF2B5EF4-FFF2-40B4-BE49-F238E27FC236}">
                <a16:creationId xmlns:a16="http://schemas.microsoft.com/office/drawing/2014/main" id="{815925C2-A704-4D47-B1C1-3FCA52512E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Color Cover">
            <a:extLst>
              <a:ext uri="{FF2B5EF4-FFF2-40B4-BE49-F238E27FC236}">
                <a16:creationId xmlns:a16="http://schemas.microsoft.com/office/drawing/2014/main" id="{01D4315C-C23C-4FD3-98DF-08C29E2292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5E6B47BC-43FD-4C91-8BFF-B41B99A8A39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6064235" cy="6858000"/>
            <a:chOff x="651279" y="598259"/>
            <a:chExt cx="10889442" cy="5680742"/>
          </a:xfrm>
        </p:grpSpPr>
        <p:sp>
          <p:nvSpPr>
            <p:cNvPr id="13" name="Color">
              <a:extLst>
                <a:ext uri="{FF2B5EF4-FFF2-40B4-BE49-F238E27FC236}">
                  <a16:creationId xmlns:a16="http://schemas.microsoft.com/office/drawing/2014/main" id="{13038185-AC3C-4595-945F-25311424C5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Color">
              <a:extLst>
                <a:ext uri="{FF2B5EF4-FFF2-40B4-BE49-F238E27FC236}">
                  <a16:creationId xmlns:a16="http://schemas.microsoft.com/office/drawing/2014/main" id="{75D51AA0-C095-4650-A361-B294320BFE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7" name="Freeform: Shape 16">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a:extLst>
              <a:ext uri="{FF2B5EF4-FFF2-40B4-BE49-F238E27FC236}">
                <a16:creationId xmlns:a16="http://schemas.microsoft.com/office/drawing/2014/main" id="{82A80F23-230F-4255-88E2-9CB307F97AF4}"/>
              </a:ext>
            </a:extLst>
          </p:cNvPr>
          <p:cNvSpPr>
            <a:spLocks noGrp="1"/>
          </p:cNvSpPr>
          <p:nvPr>
            <p:ph type="title"/>
          </p:nvPr>
        </p:nvSpPr>
        <p:spPr>
          <a:xfrm>
            <a:off x="786385" y="841248"/>
            <a:ext cx="5129600" cy="5340097"/>
          </a:xfrm>
        </p:spPr>
        <p:txBody>
          <a:bodyPr anchor="ctr">
            <a:normAutofit/>
          </a:bodyPr>
          <a:lstStyle/>
          <a:p>
            <a:r>
              <a:rPr lang="en-GB" sz="4800" dirty="0">
                <a:solidFill>
                  <a:schemeClr val="bg1"/>
                </a:solidFill>
              </a:rPr>
              <a:t>In this briefing …</a:t>
            </a:r>
          </a:p>
        </p:txBody>
      </p:sp>
      <p:sp>
        <p:nvSpPr>
          <p:cNvPr id="3" name="Content Placeholder 2">
            <a:extLst>
              <a:ext uri="{FF2B5EF4-FFF2-40B4-BE49-F238E27FC236}">
                <a16:creationId xmlns:a16="http://schemas.microsoft.com/office/drawing/2014/main" id="{C7F6DFAC-E318-4F29-BEE7-52C53D48C3A0}"/>
              </a:ext>
            </a:extLst>
          </p:cNvPr>
          <p:cNvSpPr>
            <a:spLocks noGrp="1"/>
          </p:cNvSpPr>
          <p:nvPr>
            <p:ph idx="1"/>
          </p:nvPr>
        </p:nvSpPr>
        <p:spPr>
          <a:xfrm>
            <a:off x="6511826" y="889375"/>
            <a:ext cx="4484536" cy="5340097"/>
          </a:xfrm>
        </p:spPr>
        <p:txBody>
          <a:bodyPr anchor="ctr">
            <a:normAutofit/>
          </a:bodyPr>
          <a:lstStyle/>
          <a:p>
            <a:r>
              <a:rPr lang="en-GB" sz="1800" dirty="0">
                <a:solidFill>
                  <a:schemeClr val="tx2"/>
                </a:solidFill>
              </a:rPr>
              <a:t>We’ll give you a </a:t>
            </a:r>
            <a:r>
              <a:rPr lang="en-GB" sz="1800" b="1" dirty="0">
                <a:solidFill>
                  <a:schemeClr val="tx2"/>
                </a:solidFill>
              </a:rPr>
              <a:t>quick summary </a:t>
            </a:r>
            <a:r>
              <a:rPr lang="en-GB" sz="1800" dirty="0">
                <a:solidFill>
                  <a:schemeClr val="tx2"/>
                </a:solidFill>
              </a:rPr>
              <a:t>of the first briefing which went into more detail about the overall background</a:t>
            </a:r>
            <a:r>
              <a:rPr lang="en-GB" sz="1800">
                <a:solidFill>
                  <a:schemeClr val="tx2"/>
                </a:solidFill>
              </a:rPr>
              <a:t>. </a:t>
            </a:r>
            <a:endParaRPr lang="en-GB" sz="1800" dirty="0">
              <a:solidFill>
                <a:srgbClr val="FF0000"/>
              </a:solidFill>
            </a:endParaRPr>
          </a:p>
          <a:p>
            <a:endParaRPr lang="en-GB" sz="1800" dirty="0">
              <a:solidFill>
                <a:schemeClr val="tx2"/>
              </a:solidFill>
            </a:endParaRPr>
          </a:p>
          <a:p>
            <a:r>
              <a:rPr lang="en-GB" sz="1800" dirty="0">
                <a:solidFill>
                  <a:schemeClr val="tx2"/>
                </a:solidFill>
              </a:rPr>
              <a:t>We officially </a:t>
            </a:r>
            <a:r>
              <a:rPr lang="en-GB" sz="1800" b="1" dirty="0">
                <a:solidFill>
                  <a:schemeClr val="tx2"/>
                </a:solidFill>
              </a:rPr>
              <a:t>launch the cost of care tool </a:t>
            </a:r>
            <a:r>
              <a:rPr lang="en-GB" sz="1800" dirty="0">
                <a:solidFill>
                  <a:schemeClr val="tx2"/>
                </a:solidFill>
              </a:rPr>
              <a:t>here and provide details about how to complete and deadlines for completion</a:t>
            </a:r>
          </a:p>
          <a:p>
            <a:endParaRPr lang="en-GB" sz="1800" dirty="0">
              <a:solidFill>
                <a:schemeClr val="tx2"/>
              </a:solidFill>
            </a:endParaRPr>
          </a:p>
          <a:p>
            <a:r>
              <a:rPr lang="en-GB" sz="1800" dirty="0">
                <a:solidFill>
                  <a:schemeClr val="tx2"/>
                </a:solidFill>
              </a:rPr>
              <a:t>We share with you </a:t>
            </a:r>
            <a:r>
              <a:rPr lang="en-GB" sz="1800" b="1" dirty="0">
                <a:solidFill>
                  <a:schemeClr val="tx2"/>
                </a:solidFill>
              </a:rPr>
              <a:t>Frequently Asked Questions </a:t>
            </a:r>
            <a:r>
              <a:rPr lang="en-GB" sz="1800" dirty="0">
                <a:solidFill>
                  <a:schemeClr val="tx2"/>
                </a:solidFill>
              </a:rPr>
              <a:t>about the cost of care generally and some of the specific questions raised by home care providers about the cost tool being used</a:t>
            </a:r>
          </a:p>
          <a:p>
            <a:endParaRPr lang="en-GB" sz="1800" dirty="0">
              <a:solidFill>
                <a:schemeClr val="tx2"/>
              </a:solidFill>
            </a:endParaRPr>
          </a:p>
          <a:p>
            <a:r>
              <a:rPr lang="en-GB" sz="1800" dirty="0">
                <a:solidFill>
                  <a:schemeClr val="tx2"/>
                </a:solidFill>
              </a:rPr>
              <a:t>We’ll tell you more about the </a:t>
            </a:r>
            <a:r>
              <a:rPr lang="en-GB" sz="1800" b="1" dirty="0">
                <a:solidFill>
                  <a:schemeClr val="tx2"/>
                </a:solidFill>
              </a:rPr>
              <a:t>Market Sustainability Plan</a:t>
            </a:r>
            <a:r>
              <a:rPr lang="en-GB" sz="1800" dirty="0">
                <a:solidFill>
                  <a:schemeClr val="tx2"/>
                </a:solidFill>
              </a:rPr>
              <a:t> we want to co-design with you which aims to tackle important issues facing us in West Sussex</a:t>
            </a:r>
          </a:p>
        </p:txBody>
      </p:sp>
    </p:spTree>
    <p:extLst>
      <p:ext uri="{BB962C8B-B14F-4D97-AF65-F5344CB8AC3E}">
        <p14:creationId xmlns:p14="http://schemas.microsoft.com/office/powerpoint/2010/main" val="22313457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B864D085-0B73-4176-9934-B065EB0F6AA9}"/>
              </a:ext>
            </a:extLst>
          </p:cNvPr>
          <p:cNvSpPr>
            <a:spLocks noGrp="1"/>
          </p:cNvSpPr>
          <p:nvPr>
            <p:ph type="title"/>
          </p:nvPr>
        </p:nvSpPr>
        <p:spPr>
          <a:xfrm>
            <a:off x="777240" y="731519"/>
            <a:ext cx="2845191" cy="3237579"/>
          </a:xfrm>
        </p:spPr>
        <p:txBody>
          <a:bodyPr>
            <a:normAutofit/>
          </a:bodyPr>
          <a:lstStyle/>
          <a:p>
            <a:r>
              <a:rPr lang="en-GB" sz="3800">
                <a:solidFill>
                  <a:srgbClr val="FFFFFF"/>
                </a:solidFill>
              </a:rPr>
              <a:t>How could using the cost tool benefit me?</a:t>
            </a:r>
          </a:p>
        </p:txBody>
      </p:sp>
      <p:sp>
        <p:nvSpPr>
          <p:cNvPr id="40" name="Rectangle 3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42" name="Rectangle 4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7BF4FEC-374E-422E-B437-AA0713617BF2}"/>
              </a:ext>
            </a:extLst>
          </p:cNvPr>
          <p:cNvSpPr>
            <a:spLocks noGrp="1"/>
          </p:cNvSpPr>
          <p:nvPr>
            <p:ph idx="1"/>
          </p:nvPr>
        </p:nvSpPr>
        <p:spPr>
          <a:xfrm>
            <a:off x="4379709" y="686862"/>
            <a:ext cx="7037591" cy="5475129"/>
          </a:xfrm>
        </p:spPr>
        <p:txBody>
          <a:bodyPr anchor="ctr">
            <a:normAutofit/>
          </a:bodyPr>
          <a:lstStyle/>
          <a:p>
            <a:r>
              <a:rPr lang="en-GB" sz="2600"/>
              <a:t>Help to ensure sustainable rates in West Sussex</a:t>
            </a:r>
          </a:p>
          <a:p>
            <a:endParaRPr lang="en-GB" sz="2600"/>
          </a:p>
          <a:p>
            <a:pPr marL="0" indent="0">
              <a:buNone/>
            </a:pPr>
            <a:r>
              <a:rPr lang="en-GB" sz="2600"/>
              <a:t>But also</a:t>
            </a:r>
          </a:p>
          <a:p>
            <a:r>
              <a:rPr lang="en-GB" sz="2600"/>
              <a:t>Modelling the impact on your bottom line of changes to your staff profile and/or changes to what you pay for travel (e.g. increased travel time or mileage rate)</a:t>
            </a:r>
          </a:p>
          <a:p>
            <a:pPr marL="0" indent="0">
              <a:buNone/>
            </a:pPr>
            <a:endParaRPr lang="en-GB" sz="2600"/>
          </a:p>
          <a:p>
            <a:r>
              <a:rPr lang="en-GB" sz="2600"/>
              <a:t>Modelling different scenarios e.g. taking on a new area of business in a more rural part of West Sussex</a:t>
            </a:r>
          </a:p>
          <a:p>
            <a:endParaRPr lang="en-GB" sz="2600"/>
          </a:p>
          <a:p>
            <a:endParaRPr lang="en-GB" sz="2600"/>
          </a:p>
        </p:txBody>
      </p:sp>
    </p:spTree>
    <p:extLst>
      <p:ext uri="{BB962C8B-B14F-4D97-AF65-F5344CB8AC3E}">
        <p14:creationId xmlns:p14="http://schemas.microsoft.com/office/powerpoint/2010/main" val="28287338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8">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6" name="Rectangle 10">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20887"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6EE0C69-83DE-4963-8EB4-56C03A6B14B2}"/>
              </a:ext>
            </a:extLst>
          </p:cNvPr>
          <p:cNvSpPr>
            <a:spLocks noGrp="1"/>
          </p:cNvSpPr>
          <p:nvPr>
            <p:ph type="title"/>
          </p:nvPr>
        </p:nvSpPr>
        <p:spPr>
          <a:xfrm>
            <a:off x="594360" y="1209086"/>
            <a:ext cx="3876848" cy="4064925"/>
          </a:xfrm>
        </p:spPr>
        <p:txBody>
          <a:bodyPr anchor="ctr">
            <a:normAutofit/>
          </a:bodyPr>
          <a:lstStyle/>
          <a:p>
            <a:r>
              <a:rPr lang="en-GB" sz="4300"/>
              <a:t>It looks complicated – looks like I need a  qualification  before I can use it!</a:t>
            </a:r>
          </a:p>
        </p:txBody>
      </p:sp>
      <p:grpSp>
        <p:nvGrpSpPr>
          <p:cNvPr id="13" name="Group 12">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569464"/>
            <a:ext cx="242107" cy="1340860"/>
            <a:chOff x="56167" y="2761488"/>
            <a:chExt cx="242107" cy="1340860"/>
          </a:xfrm>
        </p:grpSpPr>
        <p:sp>
          <p:nvSpPr>
            <p:cNvPr id="14"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5" name="Rectangle 34">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37" name="Content Placeholder 2">
            <a:extLst>
              <a:ext uri="{FF2B5EF4-FFF2-40B4-BE49-F238E27FC236}">
                <a16:creationId xmlns:a16="http://schemas.microsoft.com/office/drawing/2014/main" id="{367E7185-DAFC-9672-A471-24B3280B4167}"/>
              </a:ext>
            </a:extLst>
          </p:cNvPr>
          <p:cNvGraphicFramePr>
            <a:graphicFrameLocks noGrp="1"/>
          </p:cNvGraphicFramePr>
          <p:nvPr>
            <p:ph idx="1"/>
          </p:nvPr>
        </p:nvGraphicFramePr>
        <p:xfrm>
          <a:off x="5614416" y="457200"/>
          <a:ext cx="6117336" cy="5696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555706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7464957B-1F8B-46F1-9073-D940769FC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ln w="0">
            <a:noFill/>
            <a:prstDash val="solid"/>
            <a:round/>
            <a:headEnd/>
            <a:tailEnd/>
          </a:ln>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27" name="Group 26">
            <a:extLst>
              <a:ext uri="{FF2B5EF4-FFF2-40B4-BE49-F238E27FC236}">
                <a16:creationId xmlns:a16="http://schemas.microsoft.com/office/drawing/2014/main" id="{FC91084A-84B2-4C3A-99F0-DF6110353F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7556683" cy="6858000"/>
            <a:chOff x="1" y="0"/>
            <a:chExt cx="12191996" cy="6858000"/>
          </a:xfrm>
        </p:grpSpPr>
        <p:sp useBgFill="1">
          <p:nvSpPr>
            <p:cNvPr id="28" name="Rectangle 27">
              <a:extLst>
                <a:ext uri="{FF2B5EF4-FFF2-40B4-BE49-F238E27FC236}">
                  <a16:creationId xmlns:a16="http://schemas.microsoft.com/office/drawing/2014/main" id="{0FD52304-C6E2-4ED1-8A94-0B520BAF73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12191996" cy="6858000"/>
            </a:xfrm>
            <a:prstGeom prst="rect">
              <a:avLst/>
            </a:prstGeom>
            <a:ln w="0">
              <a:noFill/>
              <a:prstDash val="solid"/>
              <a:round/>
              <a:headEnd/>
              <a:tailEnd/>
            </a:ln>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25BBA6EC-ADCC-4839-8A40-8B99CF57E5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lumMod val="50000"/>
                <a:alpha val="25000"/>
              </a:schemeClr>
            </a:solidFill>
            <a:ln w="0">
              <a:noFill/>
              <a:prstDash val="solid"/>
              <a:round/>
              <a:headEnd/>
              <a:tailEnd/>
            </a:ln>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31" name="Group 30">
            <a:extLst>
              <a:ext uri="{FF2B5EF4-FFF2-40B4-BE49-F238E27FC236}">
                <a16:creationId xmlns:a16="http://schemas.microsoft.com/office/drawing/2014/main" id="{FC80B9DE-94F0-4316-BC8A-C6ADA7FF024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60555" y="814388"/>
            <a:ext cx="5235575" cy="5229225"/>
            <a:chOff x="5469352" y="613446"/>
            <a:chExt cx="5235575" cy="5229225"/>
          </a:xfrm>
        </p:grpSpPr>
        <p:sp>
          <p:nvSpPr>
            <p:cNvPr id="32" name="Freeform 6">
              <a:extLst>
                <a:ext uri="{FF2B5EF4-FFF2-40B4-BE49-F238E27FC236}">
                  <a16:creationId xmlns:a16="http://schemas.microsoft.com/office/drawing/2014/main" id="{9FE361AF-7577-4283-9DD6-13C6CF2C15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9352" y="61344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rgbClr val="FFFFFF">
                <a:alpha val="20000"/>
              </a:srgbClr>
            </a:solidFill>
            <a:ln w="0">
              <a:noFill/>
              <a:prstDash val="solid"/>
              <a:round/>
              <a:headEnd/>
              <a:tailEnd/>
            </a:ln>
          </p:spPr>
        </p:sp>
        <p:sp>
          <p:nvSpPr>
            <p:cNvPr id="33" name="Freeform 6">
              <a:extLst>
                <a:ext uri="{FF2B5EF4-FFF2-40B4-BE49-F238E27FC236}">
                  <a16:creationId xmlns:a16="http://schemas.microsoft.com/office/drawing/2014/main" id="{83E5C131-0FD8-487F-BD42-DD53321E8A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9352" y="61344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1">
                <a:alpha val="40000"/>
              </a:schemeClr>
            </a:solidFill>
            <a:ln w="0">
              <a:noFill/>
              <a:prstDash val="solid"/>
              <a:round/>
              <a:headEnd/>
              <a:tailEnd/>
            </a:ln>
          </p:spPr>
        </p:sp>
      </p:grpSp>
      <p:sp>
        <p:nvSpPr>
          <p:cNvPr id="2" name="Title 1">
            <a:extLst>
              <a:ext uri="{FF2B5EF4-FFF2-40B4-BE49-F238E27FC236}">
                <a16:creationId xmlns:a16="http://schemas.microsoft.com/office/drawing/2014/main" id="{166BD7C5-7EF6-488D-98A1-C388C5A4C3E3}"/>
              </a:ext>
            </a:extLst>
          </p:cNvPr>
          <p:cNvSpPr>
            <a:spLocks noGrp="1"/>
          </p:cNvSpPr>
          <p:nvPr>
            <p:ph type="title"/>
          </p:nvPr>
        </p:nvSpPr>
        <p:spPr>
          <a:xfrm>
            <a:off x="457200" y="1202436"/>
            <a:ext cx="6647688" cy="4453128"/>
          </a:xfrm>
        </p:spPr>
        <p:txBody>
          <a:bodyPr anchor="ctr">
            <a:normAutofit/>
          </a:bodyPr>
          <a:lstStyle/>
          <a:p>
            <a:pPr algn="ctr"/>
            <a:r>
              <a:rPr lang="en-GB" sz="7500" b="1" dirty="0"/>
              <a:t>What if I struggle to know how to use the cost tools?</a:t>
            </a:r>
          </a:p>
        </p:txBody>
      </p:sp>
      <p:sp>
        <p:nvSpPr>
          <p:cNvPr id="3" name="Content Placeholder 2">
            <a:extLst>
              <a:ext uri="{FF2B5EF4-FFF2-40B4-BE49-F238E27FC236}">
                <a16:creationId xmlns:a16="http://schemas.microsoft.com/office/drawing/2014/main" id="{6A5A330A-7A7C-4E10-B65C-BD248BB951CF}"/>
              </a:ext>
            </a:extLst>
          </p:cNvPr>
          <p:cNvSpPr>
            <a:spLocks noGrp="1"/>
          </p:cNvSpPr>
          <p:nvPr>
            <p:ph idx="1"/>
          </p:nvPr>
        </p:nvSpPr>
        <p:spPr>
          <a:xfrm>
            <a:off x="8260039" y="613447"/>
            <a:ext cx="3169961" cy="5625708"/>
          </a:xfrm>
        </p:spPr>
        <p:txBody>
          <a:bodyPr anchor="ctr">
            <a:normAutofit/>
          </a:bodyPr>
          <a:lstStyle/>
          <a:p>
            <a:endParaRPr lang="en-GB" sz="1400" dirty="0">
              <a:solidFill>
                <a:schemeClr val="tx1">
                  <a:alpha val="60000"/>
                </a:schemeClr>
              </a:solidFill>
            </a:endParaRPr>
          </a:p>
          <a:p>
            <a:r>
              <a:rPr lang="en-GB" sz="1400" dirty="0">
                <a:solidFill>
                  <a:schemeClr val="tx1">
                    <a:alpha val="60000"/>
                  </a:schemeClr>
                </a:solidFill>
              </a:rPr>
              <a:t>There is a range of support and guidance available</a:t>
            </a:r>
          </a:p>
          <a:p>
            <a:pPr marL="0" indent="0">
              <a:buNone/>
            </a:pPr>
            <a:endParaRPr lang="en-GB" sz="1400" dirty="0">
              <a:solidFill>
                <a:schemeClr val="tx1">
                  <a:alpha val="60000"/>
                </a:schemeClr>
              </a:solidFill>
            </a:endParaRPr>
          </a:p>
          <a:p>
            <a:r>
              <a:rPr lang="en-GB" sz="1400" b="1" dirty="0">
                <a:solidFill>
                  <a:schemeClr val="tx1">
                    <a:alpha val="60000"/>
                  </a:schemeClr>
                </a:solidFill>
              </a:rPr>
              <a:t>National</a:t>
            </a:r>
            <a:r>
              <a:rPr lang="en-GB" sz="1400" dirty="0">
                <a:solidFill>
                  <a:schemeClr val="tx1">
                    <a:alpha val="60000"/>
                  </a:schemeClr>
                </a:solidFill>
              </a:rPr>
              <a:t> – see the slides at the end of this briefing with links to available support, information and guidance </a:t>
            </a:r>
          </a:p>
          <a:p>
            <a:endParaRPr lang="en-GB" sz="1400" dirty="0">
              <a:solidFill>
                <a:schemeClr val="tx1">
                  <a:alpha val="60000"/>
                </a:schemeClr>
              </a:solidFill>
            </a:endParaRPr>
          </a:p>
          <a:p>
            <a:r>
              <a:rPr lang="en-GB" sz="1400" b="1" dirty="0">
                <a:solidFill>
                  <a:schemeClr val="tx1">
                    <a:alpha val="60000"/>
                  </a:schemeClr>
                </a:solidFill>
              </a:rPr>
              <a:t>Local</a:t>
            </a:r>
            <a:r>
              <a:rPr lang="en-GB" sz="1400" dirty="0">
                <a:solidFill>
                  <a:schemeClr val="tx1">
                    <a:alpha val="60000"/>
                  </a:schemeClr>
                </a:solidFill>
              </a:rPr>
              <a:t> – WSCC is  working with Laing Buisson to conduct the cost of care analysis as well as support providers to use the cost tools. See the next slide for details…</a:t>
            </a:r>
          </a:p>
          <a:p>
            <a:pPr marL="0" indent="0">
              <a:buNone/>
            </a:pPr>
            <a:endParaRPr lang="en-GB" sz="1400" dirty="0">
              <a:solidFill>
                <a:schemeClr val="tx1">
                  <a:alpha val="60000"/>
                </a:schemeClr>
              </a:solidFill>
            </a:endParaRPr>
          </a:p>
          <a:p>
            <a:r>
              <a:rPr lang="en-GB" sz="1400" b="1" dirty="0">
                <a:solidFill>
                  <a:schemeClr val="tx1">
                    <a:alpha val="60000"/>
                  </a:schemeClr>
                </a:solidFill>
              </a:rPr>
              <a:t>Support from providers </a:t>
            </a:r>
            <a:r>
              <a:rPr lang="en-GB" sz="1400" dirty="0">
                <a:solidFill>
                  <a:schemeClr val="tx1">
                    <a:alpha val="60000"/>
                  </a:schemeClr>
                </a:solidFill>
              </a:rPr>
              <a:t>– links to support from the Care Provider Alliance can be found in the slides at the end. The Homecare Association also offers a range of information and guidance on the fair cost of care.</a:t>
            </a:r>
          </a:p>
        </p:txBody>
      </p:sp>
    </p:spTree>
    <p:extLst>
      <p:ext uri="{BB962C8B-B14F-4D97-AF65-F5344CB8AC3E}">
        <p14:creationId xmlns:p14="http://schemas.microsoft.com/office/powerpoint/2010/main" val="18550185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33">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Rectangle 35">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E7A0DBD-EABF-44F1-9FE5-A1F5BC8347BD}"/>
              </a:ext>
            </a:extLst>
          </p:cNvPr>
          <p:cNvSpPr>
            <a:spLocks noGrp="1"/>
          </p:cNvSpPr>
          <p:nvPr>
            <p:ph type="title"/>
          </p:nvPr>
        </p:nvSpPr>
        <p:spPr>
          <a:xfrm>
            <a:off x="804672" y="1243013"/>
            <a:ext cx="3855720" cy="4371974"/>
          </a:xfrm>
        </p:spPr>
        <p:txBody>
          <a:bodyPr>
            <a:normAutofit/>
          </a:bodyPr>
          <a:lstStyle/>
          <a:p>
            <a:r>
              <a:rPr lang="en-GB" sz="3600" dirty="0">
                <a:solidFill>
                  <a:schemeClr val="tx2"/>
                </a:solidFill>
              </a:rPr>
              <a:t>Laing Buisson - Additional support</a:t>
            </a:r>
          </a:p>
        </p:txBody>
      </p:sp>
      <p:grpSp>
        <p:nvGrpSpPr>
          <p:cNvPr id="47" name="Group 37">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48" name="Freeform: Shape 38">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Freeform: Shape 39">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Freeform: Shape 40">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3" name="Content Placeholder 2">
            <a:extLst>
              <a:ext uri="{FF2B5EF4-FFF2-40B4-BE49-F238E27FC236}">
                <a16:creationId xmlns:a16="http://schemas.microsoft.com/office/drawing/2014/main" id="{9792208D-4F3D-451C-8CA9-0BF18763FA14}"/>
              </a:ext>
            </a:extLst>
          </p:cNvPr>
          <p:cNvSpPr>
            <a:spLocks noGrp="1"/>
          </p:cNvSpPr>
          <p:nvPr>
            <p:ph idx="1"/>
          </p:nvPr>
        </p:nvSpPr>
        <p:spPr>
          <a:xfrm>
            <a:off x="6632812" y="395926"/>
            <a:ext cx="4919108" cy="6146275"/>
          </a:xfrm>
        </p:spPr>
        <p:txBody>
          <a:bodyPr anchor="ctr">
            <a:normAutofit/>
          </a:bodyPr>
          <a:lstStyle/>
          <a:p>
            <a:pPr marL="0" indent="0">
              <a:buNone/>
            </a:pPr>
            <a:r>
              <a:rPr lang="en-GB" sz="1400" dirty="0">
                <a:solidFill>
                  <a:schemeClr val="tx2"/>
                </a:solidFill>
              </a:rPr>
              <a:t>We are very pleased to announce that we have appointed Laing Buisson to work with us to analyse the data and produce our cost of care report. You may already be familiar with Laing Buisson as a leading business intelligence provider working in the health, care and education sectors. </a:t>
            </a:r>
          </a:p>
          <a:p>
            <a:pPr marL="0" indent="0">
              <a:buNone/>
            </a:pPr>
            <a:r>
              <a:rPr lang="en-GB" sz="1400" dirty="0">
                <a:solidFill>
                  <a:schemeClr val="tx2"/>
                </a:solidFill>
              </a:rPr>
              <a:t>Laing Buisson have a great deal of experience working with providers on the cost of care, producing annual market reports for adult specialist care, care homes and many other areas.</a:t>
            </a:r>
          </a:p>
          <a:p>
            <a:pPr marL="0" indent="0">
              <a:buNone/>
            </a:pPr>
            <a:endParaRPr lang="en-GB" sz="1400" dirty="0">
              <a:solidFill>
                <a:schemeClr val="tx2"/>
              </a:solidFill>
            </a:endParaRPr>
          </a:p>
          <a:p>
            <a:pPr marL="0" indent="0">
              <a:buNone/>
            </a:pPr>
            <a:r>
              <a:rPr lang="en-GB" sz="1400" dirty="0">
                <a:solidFill>
                  <a:schemeClr val="tx2"/>
                </a:solidFill>
              </a:rPr>
              <a:t>Laing Buisson will:</a:t>
            </a:r>
            <a:endParaRPr lang="en-GB" sz="1400" b="1" dirty="0">
              <a:solidFill>
                <a:schemeClr val="tx2"/>
              </a:solidFill>
            </a:endParaRPr>
          </a:p>
          <a:p>
            <a:r>
              <a:rPr lang="en-GB" sz="1400" b="1" dirty="0">
                <a:solidFill>
                  <a:schemeClr val="tx2"/>
                </a:solidFill>
              </a:rPr>
              <a:t>Contact all providers </a:t>
            </a:r>
            <a:r>
              <a:rPr lang="en-GB" sz="1400" dirty="0">
                <a:solidFill>
                  <a:schemeClr val="tx2"/>
                </a:solidFill>
              </a:rPr>
              <a:t>by telephone during July to encourage providers to participate</a:t>
            </a:r>
          </a:p>
          <a:p>
            <a:r>
              <a:rPr lang="en-GB" sz="1400" b="1" dirty="0">
                <a:solidFill>
                  <a:schemeClr val="tx2"/>
                </a:solidFill>
              </a:rPr>
              <a:t>Provide guidance, assistance and advice </a:t>
            </a:r>
            <a:r>
              <a:rPr lang="en-GB" sz="1400" dirty="0">
                <a:solidFill>
                  <a:schemeClr val="tx2"/>
                </a:solidFill>
              </a:rPr>
              <a:t>so that providers can complete the cost of care exercise including talking through how to fill the tools in (9am - 5pm, Monday to Friday by telephone, email or Teams call)</a:t>
            </a:r>
          </a:p>
          <a:p>
            <a:r>
              <a:rPr lang="en-GB" sz="1400" dirty="0">
                <a:solidFill>
                  <a:schemeClr val="tx2"/>
                </a:solidFill>
              </a:rPr>
              <a:t>Contact providers </a:t>
            </a:r>
            <a:r>
              <a:rPr lang="en-GB" sz="1400" b="1" dirty="0">
                <a:solidFill>
                  <a:schemeClr val="tx2"/>
                </a:solidFill>
              </a:rPr>
              <a:t>after tools have been returned </a:t>
            </a:r>
            <a:r>
              <a:rPr lang="en-GB" sz="1400" dirty="0">
                <a:solidFill>
                  <a:schemeClr val="tx2"/>
                </a:solidFill>
              </a:rPr>
              <a:t>– Laing Buisson has a team that will be verifying the returns and will contact you if any anomalies are found or to support you if the toolkit hasn't been filled in correctly.</a:t>
            </a:r>
          </a:p>
          <a:p>
            <a:pPr marL="0" indent="0">
              <a:buNone/>
            </a:pPr>
            <a:r>
              <a:rPr lang="en-GB" sz="1400" dirty="0">
                <a:solidFill>
                  <a:schemeClr val="tx2"/>
                </a:solidFill>
              </a:rPr>
              <a:t>Laing Buisson can be contacted via Estelle O’Neill (Senior Researcher) on </a:t>
            </a:r>
            <a:r>
              <a:rPr lang="en-GB" altLang="en-US" sz="1400" dirty="0">
                <a:solidFill>
                  <a:schemeClr val="tx2"/>
                </a:solidFill>
                <a:latin typeface="Arial" panose="020B0604020202020204" pitchFamily="34" charset="0"/>
                <a:ea typeface="Calibri" panose="020F0502020204030204" pitchFamily="34" charset="0"/>
              </a:rPr>
              <a:t>01268 767292 </a:t>
            </a:r>
          </a:p>
          <a:p>
            <a:pPr marL="0" indent="0">
              <a:buNone/>
            </a:pPr>
            <a:r>
              <a:rPr lang="en-GB" altLang="en-US" sz="1400" dirty="0">
                <a:solidFill>
                  <a:schemeClr val="tx2"/>
                </a:solidFill>
                <a:latin typeface="Arial" panose="020B0604020202020204" pitchFamily="34" charset="0"/>
                <a:ea typeface="Calibri" panose="020F0502020204030204" pitchFamily="34" charset="0"/>
              </a:rPr>
              <a:t>Email: </a:t>
            </a:r>
            <a:r>
              <a:rPr lang="en-GB" altLang="en-US" sz="1400" dirty="0">
                <a:solidFill>
                  <a:schemeClr val="tx2"/>
                </a:solidFill>
                <a:latin typeface="Arial" panose="020B0604020202020204" pitchFamily="34" charset="0"/>
                <a:ea typeface="Calibri" panose="020F0502020204030204" pitchFamily="34" charset="0"/>
                <a:hlinkClick r:id="rId3"/>
              </a:rPr>
              <a:t>estelle.oneill@laingbuisson.com</a:t>
            </a:r>
            <a:endParaRPr lang="en-GB" altLang="en-US" sz="1400" dirty="0">
              <a:solidFill>
                <a:schemeClr val="tx2"/>
              </a:solidFill>
              <a:latin typeface="Arial" panose="020B0604020202020204" pitchFamily="34" charset="0"/>
            </a:endParaRPr>
          </a:p>
          <a:p>
            <a:endParaRPr lang="en-GB" sz="1400" dirty="0">
              <a:solidFill>
                <a:schemeClr val="tx2"/>
              </a:solidFill>
            </a:endParaRPr>
          </a:p>
        </p:txBody>
      </p:sp>
    </p:spTree>
    <p:extLst>
      <p:ext uri="{BB962C8B-B14F-4D97-AF65-F5344CB8AC3E}">
        <p14:creationId xmlns:p14="http://schemas.microsoft.com/office/powerpoint/2010/main" val="33683431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BB7169B8-2507-43F4-A148-FA791CD9C6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04C99B-A916-464A-8185-7D24795A1E7C}"/>
              </a:ext>
            </a:extLst>
          </p:cNvPr>
          <p:cNvSpPr>
            <a:spLocks noGrp="1"/>
          </p:cNvSpPr>
          <p:nvPr>
            <p:ph type="title"/>
          </p:nvPr>
        </p:nvSpPr>
        <p:spPr>
          <a:xfrm>
            <a:off x="838199" y="381934"/>
            <a:ext cx="5257801" cy="5181523"/>
          </a:xfrm>
        </p:spPr>
        <p:txBody>
          <a:bodyPr anchor="b">
            <a:normAutofit/>
          </a:bodyPr>
          <a:lstStyle/>
          <a:p>
            <a:r>
              <a:rPr lang="en-GB" sz="7400" b="1"/>
              <a:t>Who needs to complete the information?</a:t>
            </a:r>
          </a:p>
        </p:txBody>
      </p:sp>
      <p:cxnSp>
        <p:nvCxnSpPr>
          <p:cNvPr id="27" name="Straight Connector 2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3622" y="373056"/>
            <a:ext cx="0" cy="6476066"/>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29"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2814" y="740316"/>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a:p>
        </p:txBody>
      </p:sp>
      <p:sp>
        <p:nvSpPr>
          <p:cNvPr id="3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1594" y="969611"/>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a:p>
        </p:txBody>
      </p:sp>
      <p:sp>
        <p:nvSpPr>
          <p:cNvPr id="33"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7274" y="1484755"/>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a:p>
        </p:txBody>
      </p:sp>
      <p:sp>
        <p:nvSpPr>
          <p:cNvPr id="35" name="Content Placeholder 2">
            <a:extLst>
              <a:ext uri="{FF2B5EF4-FFF2-40B4-BE49-F238E27FC236}">
                <a16:creationId xmlns:a16="http://schemas.microsoft.com/office/drawing/2014/main" id="{55DE0C90-053B-41BB-A2F4-088ED20C87DF}"/>
              </a:ext>
            </a:extLst>
          </p:cNvPr>
          <p:cNvSpPr>
            <a:spLocks noGrp="1"/>
          </p:cNvSpPr>
          <p:nvPr>
            <p:ph idx="1"/>
          </p:nvPr>
        </p:nvSpPr>
        <p:spPr>
          <a:xfrm>
            <a:off x="7229042" y="698643"/>
            <a:ext cx="4124758" cy="5301467"/>
          </a:xfrm>
        </p:spPr>
        <p:txBody>
          <a:bodyPr anchor="b">
            <a:normAutofit/>
          </a:bodyPr>
          <a:lstStyle/>
          <a:p>
            <a:r>
              <a:rPr lang="en-GB" sz="2400" dirty="0">
                <a:solidFill>
                  <a:schemeClr val="tx1">
                    <a:alpha val="80000"/>
                  </a:schemeClr>
                </a:solidFill>
              </a:rPr>
              <a:t>Each provider can decide who completes the cost information</a:t>
            </a:r>
          </a:p>
          <a:p>
            <a:r>
              <a:rPr lang="en-GB" sz="2400" dirty="0">
                <a:solidFill>
                  <a:schemeClr val="tx1">
                    <a:alpha val="80000"/>
                  </a:schemeClr>
                </a:solidFill>
              </a:rPr>
              <a:t>We’re assuming that owners/proprietors as well as managers are likely to get involved</a:t>
            </a:r>
          </a:p>
          <a:p>
            <a:r>
              <a:rPr lang="en-GB" sz="2400" dirty="0">
                <a:solidFill>
                  <a:schemeClr val="tx1">
                    <a:alpha val="80000"/>
                  </a:schemeClr>
                </a:solidFill>
              </a:rPr>
              <a:t>If you’re a manager – please make sure that the owner of the business is also aware of this</a:t>
            </a:r>
          </a:p>
        </p:txBody>
      </p:sp>
    </p:spTree>
    <p:extLst>
      <p:ext uri="{BB962C8B-B14F-4D97-AF65-F5344CB8AC3E}">
        <p14:creationId xmlns:p14="http://schemas.microsoft.com/office/powerpoint/2010/main" val="31805528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1D7179B-FF7C-482F-B3D9-2BE9ED1139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210300" cy="6858000"/>
          </a:xfrm>
          <a:custGeom>
            <a:avLst/>
            <a:gdLst>
              <a:gd name="connsiteX0" fmla="*/ 0 w 6210300"/>
              <a:gd name="connsiteY0" fmla="*/ 0 h 6858000"/>
              <a:gd name="connsiteX1" fmla="*/ 2628900 w 6210300"/>
              <a:gd name="connsiteY1" fmla="*/ 0 h 6858000"/>
              <a:gd name="connsiteX2" fmla="*/ 3034146 w 6210300"/>
              <a:gd name="connsiteY2" fmla="*/ 0 h 6858000"/>
              <a:gd name="connsiteX3" fmla="*/ 6210300 w 6210300"/>
              <a:gd name="connsiteY3" fmla="*/ 6858000 h 6858000"/>
              <a:gd name="connsiteX4" fmla="*/ 2628900 w 6210300"/>
              <a:gd name="connsiteY4" fmla="*/ 6858000 h 6858000"/>
              <a:gd name="connsiteX5" fmla="*/ 0 w 62103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10300" h="6858000">
                <a:moveTo>
                  <a:pt x="0" y="0"/>
                </a:moveTo>
                <a:lnTo>
                  <a:pt x="2628900" y="0"/>
                </a:lnTo>
                <a:lnTo>
                  <a:pt x="3034146" y="0"/>
                </a:lnTo>
                <a:lnTo>
                  <a:pt x="6210300" y="6858000"/>
                </a:lnTo>
                <a:lnTo>
                  <a:pt x="26289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615443F-8A93-4BFE-B86E-0DF589CA0734}"/>
              </a:ext>
            </a:extLst>
          </p:cNvPr>
          <p:cNvSpPr>
            <a:spLocks noGrp="1"/>
          </p:cNvSpPr>
          <p:nvPr>
            <p:ph type="title"/>
          </p:nvPr>
        </p:nvSpPr>
        <p:spPr>
          <a:xfrm>
            <a:off x="833002" y="365125"/>
            <a:ext cx="3973667" cy="5811837"/>
          </a:xfrm>
        </p:spPr>
        <p:txBody>
          <a:bodyPr>
            <a:normAutofit/>
          </a:bodyPr>
          <a:lstStyle/>
          <a:p>
            <a:r>
              <a:rPr lang="en-GB" sz="34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My care business provides care from a single location but to more than one local authority.</a:t>
            </a:r>
            <a:br>
              <a:rPr lang="en-GB" sz="34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br>
            <a:br>
              <a:rPr lang="en-GB" sz="34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br>
            <a:r>
              <a:rPr lang="en-GB" sz="3400" b="1" dirty="0">
                <a:solidFill>
                  <a:srgbClr val="FFFFFF"/>
                </a:solidFill>
                <a:latin typeface="Arial" panose="020B0604020202020204" pitchFamily="34" charset="0"/>
                <a:ea typeface="Calibri" panose="020F0502020204030204" pitchFamily="34" charset="0"/>
                <a:cs typeface="Arial" panose="020B0604020202020204" pitchFamily="34" charset="0"/>
              </a:rPr>
              <a:t>How should I treat this in the West Sussex cost of care response?</a:t>
            </a:r>
            <a:br>
              <a:rPr lang="en-GB" sz="34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br>
            <a:endParaRPr lang="en-GB" sz="3400" dirty="0">
              <a:solidFill>
                <a:srgbClr val="FFFFFF"/>
              </a:solidFill>
            </a:endParaRPr>
          </a:p>
        </p:txBody>
      </p:sp>
      <p:sp>
        <p:nvSpPr>
          <p:cNvPr id="3" name="Content Placeholder 2">
            <a:extLst>
              <a:ext uri="{FF2B5EF4-FFF2-40B4-BE49-F238E27FC236}">
                <a16:creationId xmlns:a16="http://schemas.microsoft.com/office/drawing/2014/main" id="{4BE0E68E-BB71-4F22-923B-6524729DC337}"/>
              </a:ext>
            </a:extLst>
          </p:cNvPr>
          <p:cNvSpPr>
            <a:spLocks noGrp="1"/>
          </p:cNvSpPr>
          <p:nvPr>
            <p:ph idx="1"/>
          </p:nvPr>
        </p:nvSpPr>
        <p:spPr>
          <a:xfrm>
            <a:off x="4932466" y="248795"/>
            <a:ext cx="7127665" cy="6861324"/>
          </a:xfrm>
        </p:spPr>
        <p:txBody>
          <a:bodyPr anchor="ctr">
            <a:normAutofit/>
          </a:bodyPr>
          <a:lstStyle/>
          <a:p>
            <a:pPr marL="0" lvl="0" indent="0">
              <a:buNone/>
            </a:pPr>
            <a:r>
              <a:rPr lang="en-GB" sz="1800" dirty="0">
                <a:solidFill>
                  <a:srgbClr val="FFFFFF"/>
                </a:solidFill>
                <a:latin typeface="Arial" panose="020B0604020202020204" pitchFamily="34" charset="0"/>
                <a:ea typeface="Calibri" panose="020F0502020204030204" pitchFamily="34" charset="0"/>
                <a:cs typeface="Times New Roman" panose="02020603050405020304" pitchFamily="18" charset="0"/>
              </a:rPr>
              <a:t>Three factors </a:t>
            </a:r>
            <a:r>
              <a:rPr lang="en-GB" sz="1400" dirty="0">
                <a:solidFill>
                  <a:srgbClr val="FFFFFF"/>
                </a:solidFill>
                <a:latin typeface="Arial" panose="020B0604020202020204" pitchFamily="34" charset="0"/>
                <a:ea typeface="Calibri" panose="020F0502020204030204" pitchFamily="34" charset="0"/>
                <a:cs typeface="Times New Roman" panose="02020603050405020304" pitchFamily="18" charset="0"/>
              </a:rPr>
              <a:t>are important in determining how to approach this:</a:t>
            </a:r>
            <a:endParaRPr lang="en-GB" sz="1400"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endParaRPr>
          </a:p>
          <a:p>
            <a:pPr marL="0" lvl="0" indent="0">
              <a:buNone/>
            </a:pPr>
            <a:r>
              <a:rPr lang="en-GB" sz="1400"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FACTOR 1 - The proportion of care a provider delivers on behalf of different local authorities, private clients and </a:t>
            </a:r>
            <a:r>
              <a:rPr lang="en-GB" sz="1400" dirty="0">
                <a:solidFill>
                  <a:srgbClr val="FFFFFF"/>
                </a:solidFill>
                <a:effectLst/>
                <a:latin typeface="Arial" panose="020B0604020202020204" pitchFamily="34" charset="0"/>
                <a:ea typeface="Calibri" panose="020F0502020204030204" pitchFamily="34" charset="0"/>
                <a:cs typeface="Arial" panose="020B0604020202020204" pitchFamily="34" charset="0"/>
              </a:rPr>
              <a:t>other</a:t>
            </a:r>
            <a:r>
              <a:rPr lang="en-GB" sz="1400"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 commissioners</a:t>
            </a:r>
          </a:p>
          <a:p>
            <a:pPr marL="0" lvl="0" indent="0">
              <a:buNone/>
            </a:pPr>
            <a:r>
              <a:rPr lang="en-GB" sz="1400"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FACTOR 2 - The extent to which these costs are the same or different.</a:t>
            </a:r>
          </a:p>
          <a:p>
            <a:pPr marL="0" indent="0">
              <a:buNone/>
            </a:pPr>
            <a:r>
              <a:rPr lang="en-GB" sz="1400" dirty="0">
                <a:solidFill>
                  <a:srgbClr val="FFFFFF"/>
                </a:solidFill>
                <a:latin typeface="Arial" panose="020B0604020202020204" pitchFamily="34" charset="0"/>
                <a:cs typeface="Times New Roman" panose="02020603050405020304" pitchFamily="18" charset="0"/>
              </a:rPr>
              <a:t>FACTOR 3 - The way the provider collates and holds cost and activity information </a:t>
            </a:r>
          </a:p>
          <a:p>
            <a:pPr marL="0" lvl="0" indent="0">
              <a:buNone/>
            </a:pPr>
            <a:endParaRPr lang="en-GB" sz="13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endParaRPr>
          </a:p>
          <a:p>
            <a:pPr marL="0" lvl="0" indent="0">
              <a:buNone/>
            </a:pPr>
            <a:r>
              <a:rPr lang="en-GB" sz="16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For domiciliary care:</a:t>
            </a:r>
            <a:endParaRPr lang="en-GB" sz="1600"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endParaRPr>
          </a:p>
          <a:p>
            <a:pPr marL="0" lvl="0" indent="0">
              <a:buNone/>
            </a:pPr>
            <a:r>
              <a:rPr lang="en-GB" sz="1600" dirty="0">
                <a:solidFill>
                  <a:srgbClr val="FFFFFF"/>
                </a:solidFill>
                <a:latin typeface="Arial" panose="020B0604020202020204" pitchFamily="34" charset="0"/>
                <a:ea typeface="Calibri" panose="020F0502020204030204" pitchFamily="34" charset="0"/>
                <a:cs typeface="Times New Roman" panose="02020603050405020304" pitchFamily="18" charset="0"/>
              </a:rPr>
              <a:t>I</a:t>
            </a:r>
            <a:r>
              <a:rPr lang="en-GB" sz="1600"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f the situation is relatively simple (e.g. you deliver 90% of your care on behalf of a single LA) and / or consistent (e.g. costs of care are similar regardless of who commissions the care) then the best approach is likely to be to create a </a:t>
            </a:r>
            <a:r>
              <a:rPr lang="en-GB" sz="16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single</a:t>
            </a:r>
            <a:r>
              <a:rPr lang="en-GB" sz="16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 return </a:t>
            </a:r>
            <a:r>
              <a:rPr lang="en-GB" sz="1600"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that covers all costs and provision, which is then submitted to all local authority/s that commission care from you. </a:t>
            </a:r>
          </a:p>
          <a:p>
            <a:pPr marL="0" indent="0">
              <a:spcAft>
                <a:spcPts val="800"/>
              </a:spcAft>
              <a:buNone/>
            </a:pPr>
            <a:r>
              <a:rPr lang="en-GB" sz="1600"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If the situation is less simple (e.g. you deliver equal amounts of care for 3 different LAs) and / or less consistent (e.g. the costs of providing on behalf of each LA differ), then you should consider submitting </a:t>
            </a:r>
            <a:r>
              <a:rPr lang="en-GB" sz="16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separate returns </a:t>
            </a:r>
            <a:r>
              <a:rPr lang="en-GB" sz="1600"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that only include the costs and provision relating to that specific local authority. </a:t>
            </a:r>
          </a:p>
          <a:p>
            <a:pPr marL="0" indent="0">
              <a:buNone/>
            </a:pPr>
            <a:r>
              <a:rPr lang="en-GB" sz="1600"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Some providers have reported that it is relatively simple for them to apportion costs associated with different provision. If they work with different local authorities and / or there is any difference in costs, they may wish to create and submit separate returns for the different local authorities that commission from them. </a:t>
            </a:r>
          </a:p>
          <a:p>
            <a:pPr marL="0" indent="0">
              <a:buNone/>
            </a:pPr>
            <a:r>
              <a:rPr lang="en-GB" sz="1600"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Others may find it more difficult to disentangle costs leading to costs which aren’t accurate. </a:t>
            </a:r>
          </a:p>
          <a:p>
            <a:pPr marL="0" indent="0">
              <a:buNone/>
            </a:pPr>
            <a:endParaRPr lang="en-GB" sz="1300" dirty="0">
              <a:solidFill>
                <a:srgbClr val="FFFFFF"/>
              </a:solidFill>
              <a:latin typeface="Arial" panose="020B0604020202020204" pitchFamily="34" charset="0"/>
              <a:cs typeface="Times New Roman" panose="02020603050405020304" pitchFamily="18" charset="0"/>
            </a:endParaRPr>
          </a:p>
          <a:p>
            <a:pPr marL="514350" indent="-514350">
              <a:buFont typeface="+mj-lt"/>
              <a:buAutoNum type="arabicPeriod"/>
            </a:pPr>
            <a:endParaRPr lang="en-GB" sz="1300" dirty="0">
              <a:solidFill>
                <a:srgbClr val="FFFFFF"/>
              </a:solidFill>
            </a:endParaRPr>
          </a:p>
        </p:txBody>
      </p:sp>
      <p:sp>
        <p:nvSpPr>
          <p:cNvPr id="4" name="TextBox 3">
            <a:extLst>
              <a:ext uri="{FF2B5EF4-FFF2-40B4-BE49-F238E27FC236}">
                <a16:creationId xmlns:a16="http://schemas.microsoft.com/office/drawing/2014/main" id="{1C1D5D27-7BB0-44D6-82BE-05029E31056E}"/>
              </a:ext>
            </a:extLst>
          </p:cNvPr>
          <p:cNvSpPr txBox="1"/>
          <p:nvPr/>
        </p:nvSpPr>
        <p:spPr>
          <a:xfrm>
            <a:off x="6877455" y="6303523"/>
            <a:ext cx="2836645" cy="369332"/>
          </a:xfrm>
          <a:prstGeom prst="rect">
            <a:avLst/>
          </a:prstGeom>
          <a:noFill/>
        </p:spPr>
        <p:txBody>
          <a:bodyPr wrap="square" rtlCol="0">
            <a:spAutoFit/>
          </a:bodyPr>
          <a:lstStyle/>
          <a:p>
            <a:r>
              <a:rPr lang="en-GB" dirty="0">
                <a:solidFill>
                  <a:srgbClr val="FF0000"/>
                </a:solidFill>
                <a:highlight>
                  <a:srgbClr val="C0C0C0"/>
                </a:highlight>
              </a:rPr>
              <a:t>See next slide for scenario</a:t>
            </a:r>
          </a:p>
        </p:txBody>
      </p:sp>
    </p:spTree>
    <p:extLst>
      <p:ext uri="{BB962C8B-B14F-4D97-AF65-F5344CB8AC3E}">
        <p14:creationId xmlns:p14="http://schemas.microsoft.com/office/powerpoint/2010/main" val="57177128"/>
      </p:ext>
    </p:extLst>
  </p:cSld>
  <p:clrMapOvr>
    <a:overrideClrMapping bg1="dk1" tx1="lt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1F827B49-6999-44F3-921B-56324CFC8197}"/>
              </a:ext>
            </a:extLst>
          </p:cNvPr>
          <p:cNvSpPr>
            <a:spLocks noChangeArrowheads="1"/>
          </p:cNvSpPr>
          <p:nvPr/>
        </p:nvSpPr>
        <p:spPr bwMode="auto">
          <a:xfrm>
            <a:off x="3128963" y="2235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31800" algn="l"/>
                <a:tab pos="647700" algn="l"/>
                <a:tab pos="792163" algn="l"/>
              </a:tabLst>
              <a:defRPr>
                <a:solidFill>
                  <a:schemeClr val="tx1"/>
                </a:solidFill>
                <a:latin typeface="Arial" panose="020B0604020202020204" pitchFamily="34" charset="0"/>
              </a:defRPr>
            </a:lvl1pPr>
            <a:lvl2pPr eaLnBrk="0" fontAlgn="base" hangingPunct="0">
              <a:spcBef>
                <a:spcPct val="0"/>
              </a:spcBef>
              <a:spcAft>
                <a:spcPct val="0"/>
              </a:spcAft>
              <a:tabLst>
                <a:tab pos="431800" algn="l"/>
                <a:tab pos="647700" algn="l"/>
                <a:tab pos="792163" algn="l"/>
              </a:tabLst>
              <a:defRPr>
                <a:solidFill>
                  <a:schemeClr val="tx1"/>
                </a:solidFill>
                <a:latin typeface="Arial" panose="020B0604020202020204" pitchFamily="34" charset="0"/>
              </a:defRPr>
            </a:lvl2pPr>
            <a:lvl3pPr eaLnBrk="0" fontAlgn="base" hangingPunct="0">
              <a:spcBef>
                <a:spcPct val="0"/>
              </a:spcBef>
              <a:spcAft>
                <a:spcPct val="0"/>
              </a:spcAft>
              <a:tabLst>
                <a:tab pos="431800" algn="l"/>
                <a:tab pos="647700" algn="l"/>
                <a:tab pos="792163" algn="l"/>
              </a:tabLst>
              <a:defRPr>
                <a:solidFill>
                  <a:schemeClr val="tx1"/>
                </a:solidFill>
                <a:latin typeface="Arial" panose="020B0604020202020204" pitchFamily="34" charset="0"/>
              </a:defRPr>
            </a:lvl3pPr>
            <a:lvl4pPr eaLnBrk="0" fontAlgn="base" hangingPunct="0">
              <a:spcBef>
                <a:spcPct val="0"/>
              </a:spcBef>
              <a:spcAft>
                <a:spcPct val="0"/>
              </a:spcAft>
              <a:tabLst>
                <a:tab pos="431800" algn="l"/>
                <a:tab pos="647700" algn="l"/>
                <a:tab pos="792163" algn="l"/>
              </a:tabLst>
              <a:defRPr>
                <a:solidFill>
                  <a:schemeClr val="tx1"/>
                </a:solidFill>
                <a:latin typeface="Arial" panose="020B0604020202020204" pitchFamily="34" charset="0"/>
              </a:defRPr>
            </a:lvl4pPr>
            <a:lvl5pPr eaLnBrk="0" fontAlgn="base" hangingPunct="0">
              <a:spcBef>
                <a:spcPct val="0"/>
              </a:spcBef>
              <a:spcAft>
                <a:spcPct val="0"/>
              </a:spcAft>
              <a:tabLst>
                <a:tab pos="431800" algn="l"/>
                <a:tab pos="647700" algn="l"/>
                <a:tab pos="792163" algn="l"/>
              </a:tabLst>
              <a:defRPr>
                <a:solidFill>
                  <a:schemeClr val="tx1"/>
                </a:solidFill>
                <a:latin typeface="Arial" panose="020B0604020202020204" pitchFamily="34" charset="0"/>
              </a:defRPr>
            </a:lvl5pPr>
            <a:lvl6pPr eaLnBrk="0" fontAlgn="base" hangingPunct="0">
              <a:spcBef>
                <a:spcPct val="0"/>
              </a:spcBef>
              <a:spcAft>
                <a:spcPct val="0"/>
              </a:spcAft>
              <a:tabLst>
                <a:tab pos="431800" algn="l"/>
                <a:tab pos="647700" algn="l"/>
                <a:tab pos="792163" algn="l"/>
              </a:tabLst>
              <a:defRPr>
                <a:solidFill>
                  <a:schemeClr val="tx1"/>
                </a:solidFill>
                <a:latin typeface="Arial" panose="020B0604020202020204" pitchFamily="34" charset="0"/>
              </a:defRPr>
            </a:lvl6pPr>
            <a:lvl7pPr eaLnBrk="0" fontAlgn="base" hangingPunct="0">
              <a:spcBef>
                <a:spcPct val="0"/>
              </a:spcBef>
              <a:spcAft>
                <a:spcPct val="0"/>
              </a:spcAft>
              <a:tabLst>
                <a:tab pos="431800" algn="l"/>
                <a:tab pos="647700" algn="l"/>
                <a:tab pos="792163" algn="l"/>
              </a:tabLst>
              <a:defRPr>
                <a:solidFill>
                  <a:schemeClr val="tx1"/>
                </a:solidFill>
                <a:latin typeface="Arial" panose="020B0604020202020204" pitchFamily="34" charset="0"/>
              </a:defRPr>
            </a:lvl7pPr>
            <a:lvl8pPr eaLnBrk="0" fontAlgn="base" hangingPunct="0">
              <a:spcBef>
                <a:spcPct val="0"/>
              </a:spcBef>
              <a:spcAft>
                <a:spcPct val="0"/>
              </a:spcAft>
              <a:tabLst>
                <a:tab pos="431800" algn="l"/>
                <a:tab pos="647700" algn="l"/>
                <a:tab pos="792163" algn="l"/>
              </a:tabLst>
              <a:defRPr>
                <a:solidFill>
                  <a:schemeClr val="tx1"/>
                </a:solidFill>
                <a:latin typeface="Arial" panose="020B0604020202020204" pitchFamily="34" charset="0"/>
              </a:defRPr>
            </a:lvl8pPr>
            <a:lvl9pPr eaLnBrk="0" fontAlgn="base" hangingPunct="0">
              <a:spcBef>
                <a:spcPct val="0"/>
              </a:spcBef>
              <a:spcAft>
                <a:spcPct val="0"/>
              </a:spcAft>
              <a:tabLst>
                <a:tab pos="431800" algn="l"/>
                <a:tab pos="647700" algn="l"/>
                <a:tab pos="792163"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31800" algn="l"/>
                <a:tab pos="647700" algn="l"/>
                <a:tab pos="792163" algn="l"/>
              </a:tabLst>
            </a:pPr>
            <a:endParaRPr kumimoji="0" lang="en-GB"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4" name="Table 3">
            <a:extLst>
              <a:ext uri="{FF2B5EF4-FFF2-40B4-BE49-F238E27FC236}">
                <a16:creationId xmlns:a16="http://schemas.microsoft.com/office/drawing/2014/main" id="{70BA1C2B-C84E-4C1D-BB2F-F620521D6C02}"/>
              </a:ext>
            </a:extLst>
          </p:cNvPr>
          <p:cNvGraphicFramePr>
            <a:graphicFrameLocks noGrp="1"/>
          </p:cNvGraphicFramePr>
          <p:nvPr>
            <p:extLst>
              <p:ext uri="{D42A27DB-BD31-4B8C-83A1-F6EECF244321}">
                <p14:modId xmlns:p14="http://schemas.microsoft.com/office/powerpoint/2010/main" val="1480288767"/>
              </p:ext>
            </p:extLst>
          </p:nvPr>
        </p:nvGraphicFramePr>
        <p:xfrm>
          <a:off x="1463788" y="643466"/>
          <a:ext cx="9264424" cy="5571067"/>
        </p:xfrm>
        <a:graphic>
          <a:graphicData uri="http://schemas.openxmlformats.org/drawingml/2006/table">
            <a:tbl>
              <a:tblPr firstRow="1" firstCol="1" bandRow="1"/>
              <a:tblGrid>
                <a:gridCol w="9264424">
                  <a:extLst>
                    <a:ext uri="{9D8B030D-6E8A-4147-A177-3AD203B41FA5}">
                      <a16:colId xmlns:a16="http://schemas.microsoft.com/office/drawing/2014/main" val="1543843359"/>
                    </a:ext>
                  </a:extLst>
                </a:gridCol>
              </a:tblGrid>
              <a:tr h="5571067">
                <a:tc>
                  <a:txBody>
                    <a:bodyPr/>
                    <a:lstStyle/>
                    <a:p>
                      <a:pPr marL="457200" indent="-228600" algn="l" fontAlgn="t">
                        <a:lnSpc>
                          <a:spcPct val="107000"/>
                        </a:lnSpc>
                        <a:spcBef>
                          <a:spcPts val="0"/>
                        </a:spcBef>
                        <a:spcAft>
                          <a:spcPts val="800"/>
                        </a:spcAft>
                        <a:tabLst>
                          <a:tab pos="431800" algn="l"/>
                          <a:tab pos="648335" algn="l"/>
                          <a:tab pos="791845" algn="l"/>
                        </a:tabLst>
                      </a:pPr>
                      <a:r>
                        <a:rPr lang="en-GB" sz="1600" b="1" i="0" u="none" strike="noStrike" dirty="0">
                          <a:effectLst/>
                          <a:latin typeface="Arial" panose="020B0604020202020204" pitchFamily="34" charset="0"/>
                          <a:ea typeface="Calibri" panose="020F0502020204030204" pitchFamily="34" charset="0"/>
                          <a:cs typeface="Arial" panose="020B0604020202020204" pitchFamily="34" charset="0"/>
                        </a:rPr>
                        <a:t>Scenario: </a:t>
                      </a:r>
                      <a:r>
                        <a:rPr lang="en-GB" sz="1600" b="0" i="0" u="none" strike="noStrike" dirty="0">
                          <a:solidFill>
                            <a:srgbClr val="000000"/>
                          </a:solidFill>
                          <a:effectLst/>
                          <a:latin typeface="Arial" panose="020B0604020202020204" pitchFamily="34" charset="0"/>
                          <a:ea typeface="Calibri" panose="020F0502020204030204" pitchFamily="34" charset="0"/>
                          <a:cs typeface="Arial" panose="020B0604020202020204" pitchFamily="34" charset="0"/>
                        </a:rPr>
                        <a:t>A domiciliary care provider delivers a third of their care for local authority A, a third for local authority B and a third for private clients and wishes to submit cost information to local authority A and B. </a:t>
                      </a:r>
                      <a:endParaRPr lang="en-GB" sz="2800" b="0" i="0" u="none" strike="noStrike" dirty="0">
                        <a:effectLst/>
                        <a:latin typeface="Arial" panose="020B0604020202020204" pitchFamily="34" charset="0"/>
                      </a:endParaRPr>
                    </a:p>
                    <a:p>
                      <a:pPr marL="457200" indent="-228600" algn="l" fontAlgn="t">
                        <a:lnSpc>
                          <a:spcPct val="107000"/>
                        </a:lnSpc>
                        <a:spcBef>
                          <a:spcPts val="0"/>
                        </a:spcBef>
                        <a:spcAft>
                          <a:spcPts val="800"/>
                        </a:spcAft>
                        <a:tabLst>
                          <a:tab pos="431800" algn="l"/>
                          <a:tab pos="648335" algn="l"/>
                          <a:tab pos="791845" algn="l"/>
                        </a:tabLst>
                      </a:pPr>
                      <a:r>
                        <a:rPr lang="en-GB" sz="1600" b="0" i="0" u="none" strike="noStrike" dirty="0">
                          <a:effectLst/>
                          <a:latin typeface="Arial" panose="020B0604020202020204" pitchFamily="34" charset="0"/>
                          <a:ea typeface="Calibri" panose="020F0502020204030204" pitchFamily="34" charset="0"/>
                          <a:cs typeface="Arial" panose="020B0604020202020204" pitchFamily="34" charset="0"/>
                        </a:rPr>
                        <a:t> </a:t>
                      </a:r>
                      <a:endParaRPr lang="en-GB" sz="2800" b="0" i="0" u="none" strike="noStrike" dirty="0">
                        <a:effectLst/>
                        <a:latin typeface="Arial" panose="020B0604020202020204" pitchFamily="34" charset="0"/>
                      </a:endParaRPr>
                    </a:p>
                    <a:p>
                      <a:pPr marL="457200" indent="-228600" algn="l" fontAlgn="t">
                        <a:lnSpc>
                          <a:spcPct val="107000"/>
                        </a:lnSpc>
                        <a:spcBef>
                          <a:spcPts val="0"/>
                        </a:spcBef>
                        <a:spcAft>
                          <a:spcPts val="800"/>
                        </a:spcAft>
                        <a:tabLst>
                          <a:tab pos="431800" algn="l"/>
                          <a:tab pos="648335" algn="l"/>
                          <a:tab pos="791845" algn="l"/>
                        </a:tabLst>
                      </a:pPr>
                      <a:r>
                        <a:rPr lang="en-GB" sz="1600" b="1" i="0" u="none" strike="noStrike" dirty="0">
                          <a:solidFill>
                            <a:srgbClr val="000000"/>
                          </a:solidFill>
                          <a:effectLst/>
                          <a:latin typeface="Arial" panose="020B0604020202020204" pitchFamily="34" charset="0"/>
                          <a:ea typeface="Calibri" panose="020F0502020204030204" pitchFamily="34" charset="0"/>
                          <a:cs typeface="Arial" panose="020B0604020202020204" pitchFamily="34" charset="0"/>
                        </a:rPr>
                        <a:t>Approach 1:</a:t>
                      </a:r>
                      <a:r>
                        <a:rPr lang="en-GB" sz="1600" b="0" i="0" u="none" strike="noStrike" dirty="0">
                          <a:solidFill>
                            <a:srgbClr val="000000"/>
                          </a:solidFill>
                          <a:effectLst/>
                          <a:latin typeface="Arial" panose="020B0604020202020204" pitchFamily="34" charset="0"/>
                          <a:ea typeface="Calibri" panose="020F0502020204030204" pitchFamily="34" charset="0"/>
                          <a:cs typeface="Arial" panose="020B0604020202020204" pitchFamily="34" charset="0"/>
                        </a:rPr>
                        <a:t> The provider’s costs across the 3 types of provision are broadly the same, so the provider creates a single return covering 100% of their provision and 100% of their costs and submits this to local authority A and B. </a:t>
                      </a:r>
                      <a:endParaRPr lang="en-GB" sz="2800" b="0" i="0" u="none" strike="noStrike" dirty="0">
                        <a:effectLst/>
                        <a:latin typeface="Arial" panose="020B0604020202020204" pitchFamily="34" charset="0"/>
                      </a:endParaRPr>
                    </a:p>
                    <a:p>
                      <a:pPr marL="457200" indent="-228600" algn="l" fontAlgn="t">
                        <a:lnSpc>
                          <a:spcPct val="107000"/>
                        </a:lnSpc>
                        <a:spcBef>
                          <a:spcPts val="0"/>
                        </a:spcBef>
                        <a:spcAft>
                          <a:spcPts val="800"/>
                        </a:spcAft>
                        <a:tabLst>
                          <a:tab pos="431800" algn="l"/>
                          <a:tab pos="648335" algn="l"/>
                          <a:tab pos="791845" algn="l"/>
                        </a:tabLst>
                      </a:pPr>
                      <a:r>
                        <a:rPr lang="en-GB" sz="1600" b="0" i="0" u="none" strike="noStrike" dirty="0">
                          <a:effectLst/>
                          <a:latin typeface="Arial" panose="020B0604020202020204" pitchFamily="34" charset="0"/>
                          <a:ea typeface="Calibri" panose="020F0502020204030204" pitchFamily="34" charset="0"/>
                          <a:cs typeface="Arial" panose="020B0604020202020204" pitchFamily="34" charset="0"/>
                        </a:rPr>
                        <a:t> </a:t>
                      </a:r>
                      <a:endParaRPr lang="en-GB" sz="2800" b="0" i="0" u="none" strike="noStrike" dirty="0">
                        <a:effectLst/>
                        <a:latin typeface="Arial" panose="020B0604020202020204" pitchFamily="34" charset="0"/>
                      </a:endParaRPr>
                    </a:p>
                    <a:p>
                      <a:pPr marL="457200" indent="-228600" algn="l" fontAlgn="t">
                        <a:lnSpc>
                          <a:spcPct val="107000"/>
                        </a:lnSpc>
                        <a:spcBef>
                          <a:spcPts val="0"/>
                        </a:spcBef>
                        <a:spcAft>
                          <a:spcPts val="800"/>
                        </a:spcAft>
                        <a:tabLst>
                          <a:tab pos="431800" algn="l"/>
                          <a:tab pos="648335" algn="l"/>
                          <a:tab pos="791845" algn="l"/>
                        </a:tabLst>
                      </a:pPr>
                      <a:r>
                        <a:rPr lang="en-GB" sz="1600" b="1" i="0" u="none" strike="noStrike" dirty="0">
                          <a:solidFill>
                            <a:srgbClr val="000000"/>
                          </a:solidFill>
                          <a:effectLst/>
                          <a:latin typeface="Arial" panose="020B0604020202020204" pitchFamily="34" charset="0"/>
                          <a:ea typeface="Calibri" panose="020F0502020204030204" pitchFamily="34" charset="0"/>
                          <a:cs typeface="Arial" panose="020B0604020202020204" pitchFamily="34" charset="0"/>
                        </a:rPr>
                        <a:t>Approach 2:</a:t>
                      </a:r>
                      <a:r>
                        <a:rPr lang="en-GB" sz="1600" b="0" i="0" u="none" strike="noStrike" dirty="0">
                          <a:solidFill>
                            <a:srgbClr val="000000"/>
                          </a:solidFill>
                          <a:effectLst/>
                          <a:latin typeface="Arial" panose="020B0604020202020204" pitchFamily="34" charset="0"/>
                          <a:ea typeface="Calibri" panose="020F0502020204030204" pitchFamily="34" charset="0"/>
                          <a:cs typeface="Arial" panose="020B0604020202020204" pitchFamily="34" charset="0"/>
                        </a:rPr>
                        <a:t> Similar to approach 1, the provider creates a single return covering all of their costs and all of their provision. This reflects the costs they incur in local authority A and so is submitted to that local authority. However, the provider incurs slightly higher travel time and agency costs in local authority B and so these figures are amended to proportionately increase the cost for local authority B. This is submitted to local authority B. </a:t>
                      </a:r>
                      <a:endParaRPr lang="en-GB" sz="2800" b="0" i="0" u="none" strike="noStrike" dirty="0">
                        <a:effectLst/>
                        <a:latin typeface="Arial" panose="020B0604020202020204" pitchFamily="34" charset="0"/>
                      </a:endParaRPr>
                    </a:p>
                    <a:p>
                      <a:pPr marL="457200" indent="-228600" algn="l" fontAlgn="t">
                        <a:lnSpc>
                          <a:spcPct val="107000"/>
                        </a:lnSpc>
                        <a:spcBef>
                          <a:spcPts val="0"/>
                        </a:spcBef>
                        <a:spcAft>
                          <a:spcPts val="800"/>
                        </a:spcAft>
                        <a:tabLst>
                          <a:tab pos="431800" algn="l"/>
                          <a:tab pos="648335" algn="l"/>
                          <a:tab pos="791845" algn="l"/>
                        </a:tabLst>
                      </a:pPr>
                      <a:r>
                        <a:rPr lang="en-GB" sz="1600" b="0" i="0" u="none" strike="noStrike" dirty="0">
                          <a:effectLst/>
                          <a:latin typeface="Arial" panose="020B0604020202020204" pitchFamily="34" charset="0"/>
                          <a:ea typeface="Calibri" panose="020F0502020204030204" pitchFamily="34" charset="0"/>
                          <a:cs typeface="Arial" panose="020B0604020202020204" pitchFamily="34" charset="0"/>
                        </a:rPr>
                        <a:t> </a:t>
                      </a:r>
                      <a:endParaRPr lang="en-GB" sz="2800" b="0" i="0" u="none" strike="noStrike" dirty="0">
                        <a:effectLst/>
                        <a:latin typeface="Arial" panose="020B0604020202020204" pitchFamily="34" charset="0"/>
                      </a:endParaRPr>
                    </a:p>
                    <a:p>
                      <a:pPr marL="457200" indent="-228600" algn="l" fontAlgn="t">
                        <a:lnSpc>
                          <a:spcPct val="107000"/>
                        </a:lnSpc>
                        <a:spcBef>
                          <a:spcPts val="0"/>
                        </a:spcBef>
                        <a:spcAft>
                          <a:spcPts val="800"/>
                        </a:spcAft>
                        <a:tabLst>
                          <a:tab pos="431800" algn="l"/>
                          <a:tab pos="648335" algn="l"/>
                          <a:tab pos="791845" algn="l"/>
                        </a:tabLst>
                      </a:pPr>
                      <a:r>
                        <a:rPr lang="en-GB" sz="1600" b="1" i="0" u="none" strike="noStrike" dirty="0">
                          <a:solidFill>
                            <a:srgbClr val="000000"/>
                          </a:solidFill>
                          <a:effectLst/>
                          <a:latin typeface="Arial" panose="020B0604020202020204" pitchFamily="34" charset="0"/>
                          <a:ea typeface="Calibri" panose="020F0502020204030204" pitchFamily="34" charset="0"/>
                          <a:cs typeface="Arial" panose="020B0604020202020204" pitchFamily="34" charset="0"/>
                        </a:rPr>
                        <a:t>Approach 3:</a:t>
                      </a:r>
                      <a:r>
                        <a:rPr lang="en-GB" sz="1600" b="0" i="0" u="none" strike="noStrike" dirty="0">
                          <a:solidFill>
                            <a:srgbClr val="000000"/>
                          </a:solidFill>
                          <a:effectLst/>
                          <a:latin typeface="Arial" panose="020B0604020202020204" pitchFamily="34" charset="0"/>
                          <a:ea typeface="Calibri" panose="020F0502020204030204" pitchFamily="34" charset="0"/>
                          <a:cs typeface="Arial" panose="020B0604020202020204" pitchFamily="34" charset="0"/>
                        </a:rPr>
                        <a:t> The provider believes their costs are so different across local authority A and B and the private clients that it is not possible to create a single return. The provider creates entirely separate returns for local authority A and B and apportions cost appropriately according to the amount of care delivered. </a:t>
                      </a:r>
                      <a:endParaRPr lang="en-GB" sz="2800" b="0" i="0" u="none" strike="noStrike" dirty="0">
                        <a:effectLst/>
                        <a:latin typeface="Arial" panose="020B0604020202020204" pitchFamily="34" charset="0"/>
                      </a:endParaRPr>
                    </a:p>
                  </a:txBody>
                  <a:tcPr marL="106397" marR="106397" marT="147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040249098"/>
                  </a:ext>
                </a:extLst>
              </a:tr>
            </a:tbl>
          </a:graphicData>
        </a:graphic>
      </p:graphicFrame>
    </p:spTree>
    <p:extLst>
      <p:ext uri="{BB962C8B-B14F-4D97-AF65-F5344CB8AC3E}">
        <p14:creationId xmlns:p14="http://schemas.microsoft.com/office/powerpoint/2010/main" val="31674132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527A2-54EC-4A8F-B08B-F1BA5444DF07}"/>
              </a:ext>
            </a:extLst>
          </p:cNvPr>
          <p:cNvSpPr>
            <a:spLocks noGrp="1"/>
          </p:cNvSpPr>
          <p:nvPr>
            <p:ph type="title"/>
          </p:nvPr>
        </p:nvSpPr>
        <p:spPr>
          <a:xfrm>
            <a:off x="1653363" y="365760"/>
            <a:ext cx="9367203" cy="1188720"/>
          </a:xfrm>
        </p:spPr>
        <p:txBody>
          <a:bodyPr>
            <a:normAutofit fontScale="90000"/>
          </a:bodyPr>
          <a:lstStyle/>
          <a:p>
            <a:r>
              <a:rPr lang="en-GB" sz="3700" dirty="0"/>
              <a:t>I have more than one branch in West Sussex – how should I complete the cost of care spreadsheet?</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9D1E06AC-5EB5-47AE-B0CE-A3D9B946303C}"/>
              </a:ext>
            </a:extLst>
          </p:cNvPr>
          <p:cNvSpPr>
            <a:spLocks noGrp="1"/>
          </p:cNvSpPr>
          <p:nvPr>
            <p:ph idx="1"/>
          </p:nvPr>
        </p:nvSpPr>
        <p:spPr>
          <a:xfrm>
            <a:off x="1070043" y="2176272"/>
            <a:ext cx="10389140" cy="4041648"/>
          </a:xfrm>
        </p:spPr>
        <p:txBody>
          <a:bodyPr anchor="t">
            <a:normAutofit/>
          </a:bodyPr>
          <a:lstStyle/>
          <a:p>
            <a:endParaRPr lang="en-GB" sz="2200" dirty="0"/>
          </a:p>
          <a:p>
            <a:r>
              <a:rPr lang="en-GB" sz="2200" dirty="0"/>
              <a:t>The whole purpose of the cost of care exercise is to accurately capture the real costs of providing domiciliary care in the locality</a:t>
            </a:r>
          </a:p>
          <a:p>
            <a:endParaRPr lang="en-GB" sz="2200" dirty="0"/>
          </a:p>
          <a:p>
            <a:r>
              <a:rPr lang="en-GB" sz="2200" dirty="0"/>
              <a:t>We would expect to see differences in cost</a:t>
            </a:r>
          </a:p>
          <a:p>
            <a:pPr lvl="1"/>
            <a:r>
              <a:rPr lang="en-GB" sz="2200" dirty="0"/>
              <a:t>Within each branch</a:t>
            </a:r>
          </a:p>
          <a:p>
            <a:pPr lvl="1"/>
            <a:r>
              <a:rPr lang="en-GB" sz="2200" dirty="0"/>
              <a:t>Between more urban and rural areas in West Sussex</a:t>
            </a:r>
          </a:p>
          <a:p>
            <a:endParaRPr lang="en-GB" sz="2200" dirty="0"/>
          </a:p>
          <a:p>
            <a:r>
              <a:rPr lang="en-GB" sz="2200" dirty="0"/>
              <a:t>So we are asking providers to complete </a:t>
            </a:r>
            <a:r>
              <a:rPr lang="en-GB" sz="2200" b="1" dirty="0"/>
              <a:t>one cost of care spreadsheet for every local branch in West Sussex</a:t>
            </a:r>
          </a:p>
        </p:txBody>
      </p:sp>
    </p:spTree>
    <p:extLst>
      <p:ext uri="{BB962C8B-B14F-4D97-AF65-F5344CB8AC3E}">
        <p14:creationId xmlns:p14="http://schemas.microsoft.com/office/powerpoint/2010/main" val="38498471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E82B54C-1A70-4196-B25E-F45AF8242BA2}"/>
              </a:ext>
            </a:extLst>
          </p:cNvPr>
          <p:cNvSpPr>
            <a:spLocks noGrp="1"/>
          </p:cNvSpPr>
          <p:nvPr>
            <p:ph type="title"/>
          </p:nvPr>
        </p:nvSpPr>
        <p:spPr>
          <a:xfrm>
            <a:off x="686834" y="1153572"/>
            <a:ext cx="3200400" cy="4461163"/>
          </a:xfrm>
        </p:spPr>
        <p:txBody>
          <a:bodyPr>
            <a:normAutofit/>
          </a:bodyPr>
          <a:lstStyle/>
          <a:p>
            <a:r>
              <a:rPr lang="en-GB">
                <a:solidFill>
                  <a:srgbClr val="FFFFFF"/>
                </a:solidFill>
              </a:rPr>
              <a:t>What time period should the information I provide relate to?</a:t>
            </a:r>
          </a:p>
        </p:txBody>
      </p:sp>
      <p:sp>
        <p:nvSpPr>
          <p:cNvPr id="24"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6A1839F8-DAEB-47EC-A7EF-4B8A4494FE3F}"/>
              </a:ext>
            </a:extLst>
          </p:cNvPr>
          <p:cNvSpPr>
            <a:spLocks noGrp="1"/>
          </p:cNvSpPr>
          <p:nvPr>
            <p:ph idx="1"/>
          </p:nvPr>
        </p:nvSpPr>
        <p:spPr>
          <a:xfrm>
            <a:off x="4447308" y="219076"/>
            <a:ext cx="6906491" cy="6562724"/>
          </a:xfrm>
        </p:spPr>
        <p:txBody>
          <a:bodyPr anchor="ctr">
            <a:normAutofit lnSpcReduction="10000"/>
          </a:bodyPr>
          <a:lstStyle/>
          <a:p>
            <a:pPr marL="0" marR="0" lvl="0" indent="0" algn="l" defTabSz="914400" rtl="0" eaLnBrk="1" fontAlgn="auto" latinLnBrk="0" hangingPunct="1">
              <a:lnSpc>
                <a:spcPct val="90000"/>
              </a:lnSpc>
              <a:spcBef>
                <a:spcPts val="1000"/>
              </a:spcBef>
              <a:spcAft>
                <a:spcPts val="800"/>
              </a:spcAft>
              <a:buClrTx/>
              <a:buSzTx/>
              <a:buFont typeface="Arial" panose="020B0604020202020204" pitchFamily="34" charset="0"/>
              <a:buNone/>
              <a:tabLst>
                <a:tab pos="431800" algn="l"/>
                <a:tab pos="648335" algn="l"/>
                <a:tab pos="791845" algn="l"/>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The most important principle is that costs &amp; information should be based on </a:t>
            </a:r>
            <a:r>
              <a:rPr kumimoji="0" lang="en-GB" sz="1400" b="1" i="0" u="sng" strike="noStrike" kern="1200" cap="none" spc="0" normalizeH="0" baseline="0" noProof="0" dirty="0">
                <a:ln>
                  <a:noFill/>
                </a:ln>
                <a:solidFill>
                  <a:prstClr val="black"/>
                </a:solidFill>
                <a:effectLst/>
                <a:uLnTx/>
                <a:uFillTx/>
                <a:latin typeface="Calibri" panose="020F0502020204030204"/>
                <a:ea typeface="+mn-ea"/>
                <a:cs typeface="+mn-cs"/>
              </a:rPr>
              <a:t>actuals</a:t>
            </a: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 and not an assumption about what costs are or might be.  </a:t>
            </a:r>
          </a:p>
          <a:p>
            <a:pPr marL="0" marR="0" lvl="0" indent="0" algn="l" defTabSz="914400" rtl="0" eaLnBrk="1" fontAlgn="auto" latinLnBrk="0" hangingPunct="1">
              <a:lnSpc>
                <a:spcPct val="90000"/>
              </a:lnSpc>
              <a:spcBef>
                <a:spcPts val="1000"/>
              </a:spcBef>
              <a:spcAft>
                <a:spcPts val="800"/>
              </a:spcAft>
              <a:buClrTx/>
              <a:buSzTx/>
              <a:buFont typeface="Arial" panose="020B0604020202020204" pitchFamily="34" charset="0"/>
              <a:buNone/>
              <a:tabLst>
                <a:tab pos="431800" algn="l"/>
                <a:tab pos="648335" algn="l"/>
                <a:tab pos="791845" algn="l"/>
              </a:tabLst>
              <a:defRPr/>
            </a:pPr>
            <a:r>
              <a:rPr kumimoji="0" lang="en-GB" sz="1400" b="1" i="0" u="none" strike="noStrike" kern="1200" cap="none" spc="0" normalizeH="0" baseline="0" noProof="0" dirty="0">
                <a:ln>
                  <a:noFill/>
                </a:ln>
                <a:solidFill>
                  <a:prstClr val="black"/>
                </a:solidFill>
                <a:effectLst/>
                <a:uLnTx/>
                <a:uFillTx/>
                <a:latin typeface="Calibri" panose="020F0502020204030204"/>
                <a:ea typeface="+mn-ea"/>
                <a:cs typeface="+mn-cs"/>
              </a:rPr>
              <a:t>We would like all providers to use actual annual figures for the 21/22 year.</a:t>
            </a:r>
          </a:p>
          <a:p>
            <a:pPr marL="0" marR="0" lvl="0" indent="0" algn="l" defTabSz="914400" rtl="0" eaLnBrk="1" fontAlgn="auto" latinLnBrk="0" hangingPunct="1">
              <a:lnSpc>
                <a:spcPct val="90000"/>
              </a:lnSpc>
              <a:spcBef>
                <a:spcPts val="1000"/>
              </a:spcBef>
              <a:spcAft>
                <a:spcPts val="800"/>
              </a:spcAft>
              <a:buClrTx/>
              <a:buSzTx/>
              <a:buFont typeface="Arial" panose="020B0604020202020204" pitchFamily="34" charset="0"/>
              <a:buNone/>
              <a:tabLst>
                <a:tab pos="431800" algn="l"/>
                <a:tab pos="648335" algn="l"/>
                <a:tab pos="791845" algn="l"/>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However, some parts of the tool require a slightly different approach to make sure that you are able to provide the most accurate picture. Where you already know and can evidence that a higher cost for a given item will be incurred you are able to include this information. </a:t>
            </a:r>
            <a:r>
              <a:rPr lang="en-GB" sz="1400" dirty="0">
                <a:solidFill>
                  <a:prstClr val="black"/>
                </a:solidFill>
                <a:latin typeface="Calibri" panose="020F0502020204030204"/>
              </a:rPr>
              <a:t> </a:t>
            </a: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The following are examples</a:t>
            </a:r>
          </a:p>
          <a:p>
            <a:pPr marL="0" marR="0" lvl="0" indent="0" algn="l" defTabSz="914400" rtl="0" eaLnBrk="1" fontAlgn="auto" latinLnBrk="0" hangingPunct="1">
              <a:lnSpc>
                <a:spcPct val="90000"/>
              </a:lnSpc>
              <a:spcBef>
                <a:spcPts val="1000"/>
              </a:spcBef>
              <a:spcAft>
                <a:spcPts val="800"/>
              </a:spcAft>
              <a:buClrTx/>
              <a:buSzTx/>
              <a:buFont typeface="Arial" panose="020B0604020202020204" pitchFamily="34" charset="0"/>
              <a:buNone/>
              <a:tabLst>
                <a:tab pos="431800" algn="l"/>
                <a:tab pos="648335" algn="l"/>
                <a:tab pos="791845" algn="l"/>
              </a:tabLst>
              <a:defRPr/>
            </a:pPr>
            <a:r>
              <a:rPr kumimoji="0" lang="en-GB" sz="1400" b="1" i="0" u="none" strike="noStrike" kern="1200" cap="none" spc="0" normalizeH="0" baseline="0" noProof="0" dirty="0">
                <a:ln>
                  <a:noFill/>
                </a:ln>
                <a:solidFill>
                  <a:prstClr val="black"/>
                </a:solidFill>
                <a:effectLst/>
                <a:uLnTx/>
                <a:uFillTx/>
                <a:latin typeface="Calibri" panose="020F0502020204030204"/>
                <a:ea typeface="+mn-ea"/>
                <a:cs typeface="+mn-cs"/>
              </a:rPr>
              <a:t>Example 1 – Cost of sickness absence - </a:t>
            </a: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This should be </a:t>
            </a:r>
            <a:r>
              <a:rPr kumimoji="0" lang="en-GB" sz="1400" b="0" i="0" u="sng" strike="noStrike" kern="1200" cap="none" spc="0" normalizeH="0" baseline="0" noProof="0" dirty="0">
                <a:ln>
                  <a:noFill/>
                </a:ln>
                <a:solidFill>
                  <a:prstClr val="black"/>
                </a:solidFill>
                <a:effectLst/>
                <a:uLnTx/>
                <a:uFillTx/>
                <a:latin typeface="Calibri" panose="020F0502020204030204"/>
                <a:ea typeface="+mn-ea"/>
                <a:cs typeface="+mn-cs"/>
              </a:rPr>
              <a:t>based on </a:t>
            </a:r>
            <a:r>
              <a:rPr kumimoji="0" lang="en-GB" sz="1400" b="1" i="0" u="sng" strike="noStrike" kern="1200" cap="none" spc="0" normalizeH="0" baseline="0" noProof="0" dirty="0">
                <a:ln>
                  <a:noFill/>
                </a:ln>
                <a:solidFill>
                  <a:prstClr val="black"/>
                </a:solidFill>
                <a:effectLst/>
                <a:uLnTx/>
                <a:uFillTx/>
                <a:latin typeface="Calibri" panose="020F0502020204030204"/>
                <a:ea typeface="+mn-ea"/>
                <a:cs typeface="+mn-cs"/>
              </a:rPr>
              <a:t>21/22</a:t>
            </a:r>
            <a:r>
              <a:rPr kumimoji="0" lang="en-GB" sz="1400" b="0" i="0" u="sng" strike="noStrike" kern="1200" cap="none" spc="0" normalizeH="0" baseline="0" noProof="0" dirty="0">
                <a:ln>
                  <a:noFill/>
                </a:ln>
                <a:solidFill>
                  <a:prstClr val="black"/>
                </a:solidFill>
                <a:effectLst/>
                <a:uLnTx/>
                <a:uFillTx/>
                <a:latin typeface="Calibri" panose="020F0502020204030204"/>
                <a:ea typeface="+mn-ea"/>
                <a:cs typeface="+mn-cs"/>
              </a:rPr>
              <a:t> actual costs,</a:t>
            </a: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 or average calculations based on those actual costs for the year in order to provide a average weekly figure.</a:t>
            </a:r>
          </a:p>
          <a:p>
            <a:pPr marL="0" marR="0" lvl="0" indent="0" algn="l" defTabSz="914400" rtl="0" eaLnBrk="1" fontAlgn="auto" latinLnBrk="0" hangingPunct="1">
              <a:lnSpc>
                <a:spcPct val="90000"/>
              </a:lnSpc>
              <a:spcBef>
                <a:spcPts val="1000"/>
              </a:spcBef>
              <a:spcAft>
                <a:spcPts val="800"/>
              </a:spcAft>
              <a:buClrTx/>
              <a:buSzTx/>
              <a:buFont typeface="Arial" panose="020B0604020202020204" pitchFamily="34" charset="0"/>
              <a:buNone/>
              <a:tabLst>
                <a:tab pos="431800" algn="l"/>
                <a:tab pos="648335" algn="l"/>
                <a:tab pos="791845" algn="l"/>
              </a:tabLst>
              <a:defRPr/>
            </a:pPr>
            <a:r>
              <a:rPr kumimoji="0" lang="en-GB" sz="1400" b="1" i="0" u="none" strike="noStrike" kern="1200" cap="none" spc="0" normalizeH="0" baseline="0" noProof="0" dirty="0">
                <a:ln>
                  <a:noFill/>
                </a:ln>
                <a:solidFill>
                  <a:prstClr val="black"/>
                </a:solidFill>
                <a:effectLst/>
                <a:uLnTx/>
                <a:uFillTx/>
                <a:latin typeface="Calibri" panose="020F0502020204030204"/>
                <a:ea typeface="+mn-ea"/>
                <a:cs typeface="+mn-cs"/>
              </a:rPr>
              <a:t>Example 2 – Staff pay increases since 21/22 - </a:t>
            </a: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If you have given your staff a pay increase since 21/22 then we would like you to use the most up to date information.</a:t>
            </a:r>
          </a:p>
          <a:p>
            <a:pPr marL="0" marR="0" lvl="0" indent="0" algn="l" defTabSz="914400" rtl="0" eaLnBrk="1" fontAlgn="auto" latinLnBrk="0" hangingPunct="1">
              <a:lnSpc>
                <a:spcPct val="90000"/>
              </a:lnSpc>
              <a:spcBef>
                <a:spcPts val="1000"/>
              </a:spcBef>
              <a:spcAft>
                <a:spcPts val="800"/>
              </a:spcAft>
              <a:buClrTx/>
              <a:buSzTx/>
              <a:buFont typeface="Arial" panose="020B0604020202020204" pitchFamily="34" charset="0"/>
              <a:buNone/>
              <a:tabLst>
                <a:tab pos="431800" algn="l"/>
                <a:tab pos="648335" algn="l"/>
                <a:tab pos="791845" algn="l"/>
              </a:tabLst>
              <a:defRPr/>
            </a:pPr>
            <a:r>
              <a:rPr kumimoji="0" lang="en-GB" sz="1400" b="1" i="0" u="none" strike="noStrike" kern="1200" cap="none" spc="0" normalizeH="0" baseline="0" noProof="0" dirty="0">
                <a:ln>
                  <a:noFill/>
                </a:ln>
                <a:solidFill>
                  <a:prstClr val="black"/>
                </a:solidFill>
                <a:effectLst/>
                <a:uLnTx/>
                <a:uFillTx/>
                <a:latin typeface="Calibri" panose="020F0502020204030204"/>
                <a:ea typeface="+mn-ea"/>
                <a:cs typeface="+mn-cs"/>
              </a:rPr>
              <a:t>Example 3 – Annual Insurance  - </a:t>
            </a: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If you know that the actual cost of your insurance is due to change (as you have already received renewal information), you can use the new figure.</a:t>
            </a:r>
          </a:p>
          <a:p>
            <a:pPr marL="0" marR="0" lvl="0" indent="0" algn="l" defTabSz="914400" rtl="0" eaLnBrk="1" fontAlgn="auto" latinLnBrk="0" hangingPunct="1">
              <a:lnSpc>
                <a:spcPct val="90000"/>
              </a:lnSpc>
              <a:spcBef>
                <a:spcPts val="1000"/>
              </a:spcBef>
              <a:spcAft>
                <a:spcPts val="800"/>
              </a:spcAft>
              <a:buClrTx/>
              <a:buSzTx/>
              <a:buFont typeface="Arial" panose="020B0604020202020204" pitchFamily="34" charset="0"/>
              <a:buNone/>
              <a:tabLst>
                <a:tab pos="431800" algn="l"/>
                <a:tab pos="648335" algn="l"/>
                <a:tab pos="791845" algn="l"/>
              </a:tabLst>
              <a:defRPr/>
            </a:pPr>
            <a:r>
              <a:rPr kumimoji="0" lang="en-GB" sz="1400" b="1" i="0" u="none" strike="noStrike" kern="1200" cap="none" spc="0" normalizeH="0" baseline="0" noProof="0" dirty="0">
                <a:ln>
                  <a:noFill/>
                </a:ln>
                <a:solidFill>
                  <a:prstClr val="black"/>
                </a:solidFill>
                <a:effectLst/>
                <a:uLnTx/>
                <a:uFillTx/>
                <a:latin typeface="Calibri" panose="020F0502020204030204"/>
                <a:ea typeface="+mn-ea"/>
                <a:cs typeface="+mn-cs"/>
              </a:rPr>
              <a:t>Example 4 – Occupancy over the year  - </a:t>
            </a: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Here you need to provide an average in order to reflect changes that take place over the whole 21/22 period.</a:t>
            </a:r>
            <a:endParaRPr lang="en-GB" sz="1400" dirty="0"/>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1400" b="1" i="0" u="none" strike="noStrike" kern="1200" cap="none" spc="0" normalizeH="0" baseline="0" noProof="0" dirty="0">
                <a:ln>
                  <a:noFill/>
                </a:ln>
                <a:solidFill>
                  <a:prstClr val="black"/>
                </a:solidFill>
                <a:effectLst/>
                <a:uLnTx/>
                <a:uFillTx/>
                <a:ea typeface="+mn-ea"/>
                <a:cs typeface="Aharoni" panose="02010803020104030203" pitchFamily="2" charset="-79"/>
              </a:rPr>
              <a:t>To be sure that you are providing the relevant costs, Laing Buisson will be in contact with you in order to:</a:t>
            </a:r>
          </a:p>
          <a:p>
            <a:pPr marL="342900" marR="0" lvl="0" indent="-342900" algn="l" defTabSz="914400" rtl="0" eaLnBrk="1" fontAlgn="auto" latinLnBrk="0" hangingPunct="1">
              <a:lnSpc>
                <a:spcPct val="90000"/>
              </a:lnSpc>
              <a:spcBef>
                <a:spcPts val="1000"/>
              </a:spcBef>
              <a:spcAft>
                <a:spcPts val="0"/>
              </a:spcAft>
              <a:buClrTx/>
              <a:buSzTx/>
              <a:buFont typeface="Symbol" panose="05050102010706020507" pitchFamily="18" charset="2"/>
              <a:buChar char=""/>
              <a:tabLst/>
              <a:defRPr/>
            </a:pPr>
            <a:r>
              <a:rPr kumimoji="0" lang="en-GB" sz="1400" b="1" i="0" u="none" strike="noStrike" kern="1200" cap="none" spc="0" normalizeH="0" baseline="0" noProof="0" dirty="0">
                <a:ln>
                  <a:noFill/>
                </a:ln>
                <a:solidFill>
                  <a:prstClr val="black"/>
                </a:solidFill>
                <a:effectLst/>
                <a:uLnTx/>
                <a:uFillTx/>
                <a:ea typeface="Times New Roman" panose="02020603050405020304" pitchFamily="18" charset="0"/>
                <a:cs typeface="+mn-cs"/>
              </a:rPr>
              <a:t>clarify whether your relevant costs are 21/22 or 22/23</a:t>
            </a:r>
            <a:endParaRPr kumimoji="0" lang="en-GB" sz="1400" b="1" i="0" u="none" strike="noStrike" kern="1200" cap="none" spc="0" normalizeH="0" baseline="0" noProof="0" dirty="0">
              <a:ln>
                <a:noFill/>
              </a:ln>
              <a:solidFill>
                <a:prstClr val="black"/>
              </a:solidFill>
              <a:effectLst/>
              <a:uLnTx/>
              <a:uFillTx/>
              <a:ea typeface="Calibri" panose="020F0502020204030204" pitchFamily="34" charset="0"/>
              <a:cs typeface="+mn-cs"/>
            </a:endParaRPr>
          </a:p>
          <a:p>
            <a:pPr marL="342900" marR="0" lvl="0" indent="-342900" algn="l" defTabSz="914400" rtl="0" eaLnBrk="1" fontAlgn="auto" latinLnBrk="0" hangingPunct="1">
              <a:lnSpc>
                <a:spcPct val="90000"/>
              </a:lnSpc>
              <a:spcBef>
                <a:spcPts val="1000"/>
              </a:spcBef>
              <a:spcAft>
                <a:spcPts val="0"/>
              </a:spcAft>
              <a:buClrTx/>
              <a:buSzTx/>
              <a:buFont typeface="Symbol" panose="05050102010706020507" pitchFamily="18" charset="2"/>
              <a:buChar char=""/>
              <a:tabLst/>
              <a:defRPr/>
            </a:pPr>
            <a:r>
              <a:rPr kumimoji="0" lang="en-GB" sz="1400" b="1" i="0" u="none" strike="noStrike" kern="1200" cap="none" spc="0" normalizeH="0" baseline="0" noProof="0" dirty="0">
                <a:ln>
                  <a:noFill/>
                </a:ln>
                <a:solidFill>
                  <a:prstClr val="black"/>
                </a:solidFill>
                <a:effectLst/>
                <a:uLnTx/>
                <a:uFillTx/>
                <a:ea typeface="Times New Roman" panose="02020603050405020304" pitchFamily="18" charset="0"/>
                <a:cs typeface="+mn-cs"/>
              </a:rPr>
              <a:t>ask you for your 22/23 basic direct pay staff rates if you haven’t included them</a:t>
            </a:r>
            <a:endParaRPr kumimoji="0" lang="en-GB" sz="1400" b="1" i="0" u="none" strike="noStrike" kern="1200" cap="none" spc="0" normalizeH="0" baseline="0" noProof="0" dirty="0">
              <a:ln>
                <a:noFill/>
              </a:ln>
              <a:solidFill>
                <a:prstClr val="black"/>
              </a:solidFill>
              <a:effectLst/>
              <a:uLnTx/>
              <a:uFillTx/>
              <a:ea typeface="Calibri" panose="020F0502020204030204" pitchFamily="34" charset="0"/>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1400" b="0" i="0" u="none" strike="noStrike" kern="1200" cap="none" spc="0" normalizeH="0" baseline="0" noProof="0" dirty="0">
              <a:ln>
                <a:noFill/>
              </a:ln>
              <a:solidFill>
                <a:prstClr val="black"/>
              </a:solidFill>
              <a:effectLst/>
              <a:uLnTx/>
              <a:uFillTx/>
              <a:latin typeface="Aharoni" panose="02010803020104030203" pitchFamily="2" charset="-79"/>
              <a:ea typeface="+mn-ea"/>
              <a:cs typeface="Aharoni" panose="02010803020104030203" pitchFamily="2" charset="-79"/>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1400" b="0" i="0" u="none" strike="noStrike" kern="1200" cap="none" spc="0" normalizeH="0" baseline="0" noProof="0" dirty="0">
                <a:ln>
                  <a:noFill/>
                </a:ln>
                <a:solidFill>
                  <a:prstClr val="black"/>
                </a:solidFill>
                <a:effectLst/>
                <a:highlight>
                  <a:srgbClr val="C0C0C0"/>
                </a:highlight>
                <a:uLnTx/>
                <a:uFillTx/>
                <a:latin typeface="Aharoni" panose="02010803020104030203" pitchFamily="2" charset="-79"/>
                <a:ea typeface="+mn-ea"/>
                <a:cs typeface="Aharoni" panose="02010803020104030203" pitchFamily="2" charset="-79"/>
              </a:rPr>
              <a:t>ON THE NEXT PAGE YOU’LL FIND A GUIDE TO THE INFO REQUIRED IN THE TOOL AND THE TYPE OF DATA YOU NEED TO USE</a:t>
            </a:r>
          </a:p>
        </p:txBody>
      </p:sp>
    </p:spTree>
    <p:extLst>
      <p:ext uri="{BB962C8B-B14F-4D97-AF65-F5344CB8AC3E}">
        <p14:creationId xmlns:p14="http://schemas.microsoft.com/office/powerpoint/2010/main" val="3100550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89CD57-4EC0-4872-A697-A5AFE867F371}"/>
              </a:ext>
            </a:extLst>
          </p:cNvPr>
          <p:cNvSpPr>
            <a:spLocks noGrp="1"/>
          </p:cNvSpPr>
          <p:nvPr>
            <p:ph idx="1"/>
          </p:nvPr>
        </p:nvSpPr>
        <p:spPr>
          <a:xfrm>
            <a:off x="464597" y="284813"/>
            <a:ext cx="10889203" cy="5892150"/>
          </a:xfrm>
        </p:spPr>
        <p:txBody>
          <a:bodyPr>
            <a:normAutofit fontScale="25000" lnSpcReduction="20000"/>
          </a:bodyPr>
          <a:lstStyle/>
          <a:p>
            <a:pPr marL="0" indent="0">
              <a:lnSpc>
                <a:spcPct val="107000"/>
              </a:lnSpc>
              <a:spcBef>
                <a:spcPts val="500"/>
              </a:spcBef>
              <a:buNone/>
              <a:defRPr/>
            </a:pPr>
            <a:r>
              <a:rPr kumimoji="0" lang="en-GB" sz="5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Where an annual figure or an average is required for 21/22</a:t>
            </a:r>
          </a:p>
          <a:p>
            <a:pPr lvl="1">
              <a:lnSpc>
                <a:spcPct val="107000"/>
              </a:lnSpc>
              <a:buFont typeface="Wingdings" panose="05000000000000000000" pitchFamily="2" charset="2"/>
              <a:buChar char=""/>
              <a:defRPr/>
            </a:pPr>
            <a:r>
              <a:rPr kumimoji="0" lang="en-GB" sz="5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Section A – visits per week and visit length</a:t>
            </a:r>
          </a:p>
          <a:p>
            <a:pPr lvl="1">
              <a:lnSpc>
                <a:spcPct val="107000"/>
              </a:lnSpc>
              <a:buFont typeface="Wingdings" panose="05000000000000000000" pitchFamily="2" charset="2"/>
              <a:buChar char=""/>
              <a:defRPr/>
            </a:pPr>
            <a:r>
              <a:rPr kumimoji="0" lang="en-GB" sz="5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Section B – Average travel distance (miles) &amp; time (minutes)</a:t>
            </a:r>
          </a:p>
          <a:p>
            <a:pPr lvl="1">
              <a:lnSpc>
                <a:spcPct val="107000"/>
              </a:lnSpc>
              <a:buFont typeface="Wingdings" panose="05000000000000000000" pitchFamily="2" charset="2"/>
              <a:buChar char=""/>
              <a:defRPr/>
            </a:pPr>
            <a:r>
              <a:rPr kumimoji="0" lang="en-GB" sz="5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Section C – Average number of service users</a:t>
            </a:r>
          </a:p>
          <a:p>
            <a:pPr lvl="1">
              <a:lnSpc>
                <a:spcPct val="107000"/>
              </a:lnSpc>
              <a:buFont typeface="Wingdings" panose="05000000000000000000" pitchFamily="2" charset="2"/>
              <a:buChar char=""/>
              <a:defRPr/>
            </a:pPr>
            <a:r>
              <a:rPr kumimoji="0" lang="en-GB" sz="5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Section D – Items required per visit/% PPE calls</a:t>
            </a:r>
          </a:p>
          <a:p>
            <a:pPr lvl="1">
              <a:lnSpc>
                <a:spcPct val="107000"/>
              </a:lnSpc>
              <a:buFont typeface="Wingdings" panose="05000000000000000000" pitchFamily="2" charset="2"/>
              <a:buChar char=""/>
              <a:defRPr/>
            </a:pPr>
            <a:r>
              <a:rPr kumimoji="0" lang="en-GB" sz="5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Section E - % Call allocation for different types of staff</a:t>
            </a:r>
          </a:p>
          <a:p>
            <a:pPr lvl="1">
              <a:lnSpc>
                <a:spcPct val="107000"/>
              </a:lnSpc>
              <a:buFont typeface="Wingdings" panose="05000000000000000000" pitchFamily="2" charset="2"/>
              <a:buChar char=""/>
              <a:defRPr/>
            </a:pPr>
            <a:r>
              <a:rPr kumimoji="0" lang="en-GB" sz="5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Section F - % of total for non contact pay costs and training and supervision days</a:t>
            </a:r>
          </a:p>
          <a:p>
            <a:pPr lvl="1">
              <a:lnSpc>
                <a:spcPct val="107000"/>
              </a:lnSpc>
              <a:buFont typeface="Wingdings" panose="05000000000000000000" pitchFamily="2" charset="2"/>
              <a:buChar char=""/>
              <a:defRPr/>
            </a:pPr>
            <a:r>
              <a:rPr kumimoji="0" lang="en-GB" sz="5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Section G – average care staff per annum &amp; % staff opt out (although this may also be a snapshot figure if more up to date data is available)</a:t>
            </a:r>
          </a:p>
          <a:p>
            <a:pPr lvl="1">
              <a:lnSpc>
                <a:spcPct val="107000"/>
              </a:lnSpc>
              <a:buFont typeface="Wingdings" panose="05000000000000000000" pitchFamily="2" charset="2"/>
              <a:buChar char=""/>
              <a:defRPr/>
            </a:pPr>
            <a:r>
              <a:rPr kumimoji="0" lang="en-GB" sz="5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Section H – Number of FTE Staff </a:t>
            </a:r>
          </a:p>
          <a:p>
            <a:pPr lvl="1">
              <a:lnSpc>
                <a:spcPct val="107000"/>
              </a:lnSpc>
              <a:buFont typeface="Wingdings" panose="05000000000000000000" pitchFamily="2" charset="2"/>
              <a:buChar char=""/>
              <a:defRPr/>
            </a:pPr>
            <a:r>
              <a:rPr kumimoji="0" lang="en-GB" sz="5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Section I – Additional back office Pay Costs</a:t>
            </a:r>
          </a:p>
          <a:p>
            <a:pPr lvl="1">
              <a:lnSpc>
                <a:spcPct val="107000"/>
              </a:lnSpc>
              <a:buFont typeface="Wingdings" panose="05000000000000000000" pitchFamily="2" charset="2"/>
              <a:buChar char=""/>
              <a:defRPr/>
            </a:pPr>
            <a:r>
              <a:rPr kumimoji="0" lang="en-GB" sz="5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Section J – All of the items in this section </a:t>
            </a:r>
            <a:r>
              <a:rPr kumimoji="0" lang="en-GB" sz="5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except</a:t>
            </a:r>
            <a:r>
              <a:rPr kumimoji="0" lang="en-GB" sz="5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rent/rates/utilities/insurance and central office recharges (see below)</a:t>
            </a:r>
          </a:p>
          <a:p>
            <a:pPr lvl="1">
              <a:lnSpc>
                <a:spcPct val="107000"/>
              </a:lnSpc>
              <a:buFont typeface="Wingdings" panose="05000000000000000000" pitchFamily="2" charset="2"/>
              <a:buChar char=""/>
              <a:defRPr/>
            </a:pPr>
            <a:r>
              <a:rPr kumimoji="0" lang="en-GB" sz="5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Section K – Operating profit</a:t>
            </a:r>
          </a:p>
          <a:p>
            <a:pPr marL="0" indent="0">
              <a:lnSpc>
                <a:spcPct val="107000"/>
              </a:lnSpc>
              <a:buNone/>
              <a:defRPr/>
            </a:pPr>
            <a:endParaRPr kumimoji="0" lang="en-GB" sz="5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buNone/>
              <a:defRPr/>
            </a:pPr>
            <a:r>
              <a:rPr kumimoji="0" lang="en-GB" sz="5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Where you have up to date information on </a:t>
            </a:r>
            <a:r>
              <a:rPr kumimoji="0" lang="en-GB" sz="5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actual costs </a:t>
            </a:r>
            <a:r>
              <a:rPr kumimoji="0" lang="en-GB" sz="5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you can enter the most recent data you have evidence for. For example – you have uplifted pay rates for staff after April 2022. This would apply to several sections including </a:t>
            </a:r>
          </a:p>
          <a:p>
            <a:pPr marL="1143000" marR="0" lvl="2" indent="-228600" algn="l" defTabSz="914400" rtl="0" eaLnBrk="1" fontAlgn="auto" latinLnBrk="0" hangingPunct="1">
              <a:lnSpc>
                <a:spcPct val="107000"/>
              </a:lnSpc>
              <a:spcBef>
                <a:spcPts val="500"/>
              </a:spcBef>
              <a:spcAft>
                <a:spcPts val="0"/>
              </a:spcAft>
              <a:buClrTx/>
              <a:buSzTx/>
              <a:buFont typeface="Wingdings" panose="05000000000000000000" pitchFamily="2" charset="2"/>
              <a:buChar char=""/>
              <a:tabLst/>
              <a:defRPr/>
            </a:pPr>
            <a:r>
              <a:rPr kumimoji="0" lang="en-GB" sz="5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Section B – mileage/travel expenses pay (p/mile)</a:t>
            </a:r>
          </a:p>
          <a:p>
            <a:pPr marL="1143000" marR="0" lvl="2" indent="-228600" algn="l" defTabSz="914400" rtl="0" eaLnBrk="1" fontAlgn="auto" latinLnBrk="0" hangingPunct="1">
              <a:lnSpc>
                <a:spcPct val="107000"/>
              </a:lnSpc>
              <a:spcBef>
                <a:spcPts val="500"/>
              </a:spcBef>
              <a:spcAft>
                <a:spcPts val="0"/>
              </a:spcAft>
              <a:buClrTx/>
              <a:buSzTx/>
              <a:buFont typeface="Wingdings" panose="05000000000000000000" pitchFamily="2" charset="2"/>
              <a:buChar char=""/>
              <a:tabLst/>
              <a:defRPr/>
            </a:pPr>
            <a:r>
              <a:rPr kumimoji="0" lang="en-GB" sz="5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Section D – Cost p/unit</a:t>
            </a:r>
          </a:p>
          <a:p>
            <a:pPr marL="1143000" marR="0" lvl="2" indent="-228600" algn="l" defTabSz="914400" rtl="0" eaLnBrk="1" fontAlgn="auto" latinLnBrk="0" hangingPunct="1">
              <a:lnSpc>
                <a:spcPct val="107000"/>
              </a:lnSpc>
              <a:spcBef>
                <a:spcPts val="500"/>
              </a:spcBef>
              <a:spcAft>
                <a:spcPts val="0"/>
              </a:spcAft>
              <a:buClrTx/>
              <a:buSzTx/>
              <a:buFont typeface="Wingdings" panose="05000000000000000000" pitchFamily="2" charset="2"/>
              <a:buChar char=""/>
              <a:tabLst/>
              <a:defRPr/>
            </a:pPr>
            <a:r>
              <a:rPr kumimoji="0" lang="en-GB" sz="5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Section E – base pay rate and uplifts for enhancements</a:t>
            </a:r>
          </a:p>
          <a:p>
            <a:pPr marL="1143000" marR="0" lvl="2" indent="-228600" algn="l" defTabSz="914400" rtl="0" eaLnBrk="1" fontAlgn="auto" latinLnBrk="0" hangingPunct="1">
              <a:lnSpc>
                <a:spcPct val="107000"/>
              </a:lnSpc>
              <a:spcBef>
                <a:spcPts val="500"/>
              </a:spcBef>
              <a:spcAft>
                <a:spcPts val="0"/>
              </a:spcAft>
              <a:buClrTx/>
              <a:buSzTx/>
              <a:buFont typeface="Wingdings" panose="05000000000000000000" pitchFamily="2" charset="2"/>
              <a:buChar char=""/>
              <a:tabLst/>
              <a:defRPr/>
            </a:pPr>
            <a:r>
              <a:rPr kumimoji="0" lang="en-GB" sz="5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Section G – Employers NI Threshold – 2022/23 - £9,100</a:t>
            </a:r>
          </a:p>
          <a:p>
            <a:pPr marL="1143000" marR="0" lvl="2" indent="-228600" algn="l" defTabSz="914400" rtl="0" eaLnBrk="1" fontAlgn="auto" latinLnBrk="0" hangingPunct="1">
              <a:lnSpc>
                <a:spcPct val="107000"/>
              </a:lnSpc>
              <a:spcBef>
                <a:spcPts val="500"/>
              </a:spcBef>
              <a:spcAft>
                <a:spcPts val="0"/>
              </a:spcAft>
              <a:buClrTx/>
              <a:buSzTx/>
              <a:buFont typeface="Wingdings" panose="05000000000000000000" pitchFamily="2" charset="2"/>
              <a:buChar char=""/>
              <a:tabLst/>
              <a:defRPr/>
            </a:pPr>
            <a:r>
              <a:rPr kumimoji="0" lang="en-GB" sz="5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Section H – Back office pay costs: Gross pay</a:t>
            </a:r>
          </a:p>
          <a:p>
            <a:pPr marL="1143000" marR="0" lvl="2" indent="-228600" algn="l" defTabSz="914400" rtl="0" eaLnBrk="1" fontAlgn="auto" latinLnBrk="0" hangingPunct="1">
              <a:lnSpc>
                <a:spcPct val="107000"/>
              </a:lnSpc>
              <a:spcBef>
                <a:spcPts val="500"/>
              </a:spcBef>
              <a:spcAft>
                <a:spcPts val="0"/>
              </a:spcAft>
              <a:buClrTx/>
              <a:buSzTx/>
              <a:buFont typeface="Wingdings" panose="05000000000000000000" pitchFamily="2" charset="2"/>
              <a:buChar char=""/>
              <a:tabLst/>
              <a:defRPr/>
            </a:pPr>
            <a:r>
              <a:rPr kumimoji="0" lang="en-GB" sz="5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Section J </a:t>
            </a:r>
          </a:p>
          <a:p>
            <a:pPr marL="1600200" marR="0" lvl="3" indent="-228600" algn="l" defTabSz="914400" rtl="0" eaLnBrk="1" fontAlgn="auto" latinLnBrk="0" hangingPunct="1">
              <a:lnSpc>
                <a:spcPct val="107000"/>
              </a:lnSpc>
              <a:spcBef>
                <a:spcPts val="500"/>
              </a:spcBef>
              <a:spcAft>
                <a:spcPts val="0"/>
              </a:spcAft>
              <a:buClrTx/>
              <a:buSzTx/>
              <a:buFont typeface="Symbol" panose="05050102010706020507" pitchFamily="18" charset="2"/>
              <a:buChar char=""/>
              <a:tabLst/>
              <a:defRPr/>
            </a:pPr>
            <a:r>
              <a:rPr kumimoji="0" lang="en-GB" sz="5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Rent/Rates and Utilities</a:t>
            </a:r>
          </a:p>
          <a:p>
            <a:pPr marL="1600200" marR="0" lvl="3" indent="-228600" algn="l" defTabSz="914400" rtl="0" eaLnBrk="1" fontAlgn="auto" latinLnBrk="0" hangingPunct="1">
              <a:lnSpc>
                <a:spcPct val="107000"/>
              </a:lnSpc>
              <a:spcBef>
                <a:spcPts val="500"/>
              </a:spcBef>
              <a:spcAft>
                <a:spcPts val="0"/>
              </a:spcAft>
              <a:buClrTx/>
              <a:buSzTx/>
              <a:buFont typeface="Symbol" panose="05050102010706020507" pitchFamily="18" charset="2"/>
              <a:buChar char=""/>
              <a:tabLst/>
              <a:defRPr/>
            </a:pPr>
            <a:r>
              <a:rPr kumimoji="0" lang="en-GB" sz="5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Insurance</a:t>
            </a:r>
          </a:p>
          <a:p>
            <a:pPr marL="1600200" marR="0" lvl="3" indent="-228600" algn="l" defTabSz="914400" rtl="0" eaLnBrk="1" fontAlgn="auto" latinLnBrk="0" hangingPunct="1">
              <a:lnSpc>
                <a:spcPct val="107000"/>
              </a:lnSpc>
              <a:spcBef>
                <a:spcPts val="500"/>
              </a:spcBef>
              <a:spcAft>
                <a:spcPts val="800"/>
              </a:spcAft>
              <a:buClrTx/>
              <a:buSzTx/>
              <a:buFont typeface="Symbol" panose="05050102010706020507" pitchFamily="18" charset="2"/>
              <a:buChar char=""/>
              <a:tabLst/>
              <a:defRPr/>
            </a:pPr>
            <a:r>
              <a:rPr kumimoji="0" lang="en-GB" sz="5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Central/Head office recharges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GB" sz="1000" b="1" dirty="0">
              <a:solidFill>
                <a:prstClr val="black"/>
              </a:solidFill>
              <a:latin typeface="Calibri" panose="020F0502020204030204"/>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GB" sz="1000" b="1" dirty="0">
              <a:solidFill>
                <a:prstClr val="black"/>
              </a:solidFill>
              <a:latin typeface="Calibri" panose="020F0502020204030204"/>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GB" b="1" dirty="0">
              <a:solidFill>
                <a:prstClr val="black"/>
              </a:solidFill>
              <a:latin typeface="Calibri" panose="020F0502020204030204"/>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But if confused you can get help by emailing your query to </a:t>
            </a: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hlinkClick r:id="rId2"/>
              </a:rPr>
              <a:t>costofcare@westsussex.gov.uk</a:t>
            </a: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 or contacting Laing Buisson on XXXXX</a:t>
            </a:r>
          </a:p>
          <a:p>
            <a:endParaRPr lang="en-GB" dirty="0"/>
          </a:p>
        </p:txBody>
      </p:sp>
      <p:sp>
        <p:nvSpPr>
          <p:cNvPr id="4" name="TextBox 3">
            <a:extLst>
              <a:ext uri="{FF2B5EF4-FFF2-40B4-BE49-F238E27FC236}">
                <a16:creationId xmlns:a16="http://schemas.microsoft.com/office/drawing/2014/main" id="{E60647CD-04CC-42CF-ACB7-6B245852AC04}"/>
              </a:ext>
            </a:extLst>
          </p:cNvPr>
          <p:cNvSpPr txBox="1"/>
          <p:nvPr/>
        </p:nvSpPr>
        <p:spPr>
          <a:xfrm>
            <a:off x="6889073" y="4891596"/>
            <a:ext cx="4838330" cy="1051570"/>
          </a:xfrm>
          <a:prstGeom prst="rect">
            <a:avLst/>
          </a:prstGeom>
          <a:noFill/>
        </p:spPr>
        <p:txBody>
          <a:bodyPr wrap="square" rtlCol="0">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But if confused you can get help by emailing your query to</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hlinkClick r:id="rId2"/>
              </a:rPr>
              <a:t>costofcare@westsussex.gov.uk</a:t>
            </a: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06813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BED59E-D181-C458-EC8D-56172077B819}"/>
              </a:ext>
            </a:extLst>
          </p:cNvPr>
          <p:cNvSpPr>
            <a:spLocks noGrp="1"/>
          </p:cNvSpPr>
          <p:nvPr>
            <p:ph type="title"/>
          </p:nvPr>
        </p:nvSpPr>
        <p:spPr>
          <a:xfrm>
            <a:off x="686834" y="1153572"/>
            <a:ext cx="3200400" cy="4461163"/>
          </a:xfrm>
        </p:spPr>
        <p:txBody>
          <a:bodyPr>
            <a:normAutofit/>
          </a:bodyPr>
          <a:lstStyle/>
          <a:p>
            <a:r>
              <a:rPr lang="en-GB" dirty="0">
                <a:solidFill>
                  <a:srgbClr val="FFFFFF"/>
                </a:solidFill>
              </a:rPr>
              <a:t>Quick Summary of Briefing 1</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8D92212-A203-D686-F05E-CCC17E84A411}"/>
              </a:ext>
            </a:extLst>
          </p:cNvPr>
          <p:cNvSpPr>
            <a:spLocks noGrp="1"/>
          </p:cNvSpPr>
          <p:nvPr>
            <p:ph idx="1"/>
          </p:nvPr>
        </p:nvSpPr>
        <p:spPr>
          <a:xfrm>
            <a:off x="4447308" y="591344"/>
            <a:ext cx="7186527" cy="6118066"/>
          </a:xfrm>
        </p:spPr>
        <p:txBody>
          <a:bodyPr anchor="t">
            <a:normAutofit fontScale="62500" lnSpcReduction="20000"/>
          </a:bodyPr>
          <a:lstStyle/>
          <a:p>
            <a:pPr marL="0" lvl="0" indent="0">
              <a:buNone/>
            </a:pPr>
            <a:r>
              <a:rPr lang="en-GB" sz="2600" dirty="0"/>
              <a:t>Care markets across the UK have struggled as </a:t>
            </a:r>
          </a:p>
          <a:p>
            <a:pPr lvl="1"/>
            <a:r>
              <a:rPr lang="en-GB" sz="2600" dirty="0"/>
              <a:t>Local authorities (LAs) have needed to ensure rates are affordable due to shrinking budgets</a:t>
            </a:r>
          </a:p>
          <a:p>
            <a:pPr lvl="1"/>
            <a:r>
              <a:rPr lang="en-GB" sz="2600" dirty="0"/>
              <a:t>Providers have worked in a challenging market with increasing cost pressures</a:t>
            </a:r>
          </a:p>
          <a:p>
            <a:pPr lvl="1"/>
            <a:r>
              <a:rPr lang="en-GB" sz="2600" dirty="0"/>
              <a:t>Self-funders often pay higher rates than those negotiated by LAs and subsidise providers’ costs</a:t>
            </a:r>
          </a:p>
          <a:p>
            <a:pPr lvl="1"/>
            <a:r>
              <a:rPr lang="en-GB" sz="2600" dirty="0"/>
              <a:t>The Govt White Paper (December 21) – ‘People at the Heart of Care: Adult Social Care Reform’ aims to ensure that people who self-fund their care do not have to pay more than local authorities for the same service</a:t>
            </a:r>
          </a:p>
          <a:p>
            <a:pPr marL="0" lvl="0" indent="0">
              <a:buNone/>
            </a:pPr>
            <a:endParaRPr lang="en-GB" sz="2600" dirty="0"/>
          </a:p>
          <a:p>
            <a:pPr marL="0" lvl="0" indent="0">
              <a:buNone/>
            </a:pPr>
            <a:r>
              <a:rPr lang="en-GB" sz="2900" dirty="0"/>
              <a:t>The Govt requires all local authorities to:</a:t>
            </a:r>
          </a:p>
          <a:p>
            <a:pPr lvl="1"/>
            <a:r>
              <a:rPr lang="en-GB" sz="2900" dirty="0"/>
              <a:t>Carry out a Cost of Care Exercise </a:t>
            </a:r>
          </a:p>
          <a:p>
            <a:pPr lvl="1"/>
            <a:r>
              <a:rPr lang="en-GB" sz="2900" dirty="0"/>
              <a:t>Develop a Market Sustainability Plan </a:t>
            </a:r>
          </a:p>
          <a:p>
            <a:pPr lvl="1"/>
            <a:r>
              <a:rPr lang="en-GB" sz="2900" dirty="0">
                <a:solidFill>
                  <a:schemeClr val="tx1">
                    <a:alpha val="80000"/>
                  </a:schemeClr>
                </a:solidFill>
              </a:rPr>
              <a:t>In scope are Domiciliary care +18 and Residential and nursing care +65</a:t>
            </a:r>
          </a:p>
          <a:p>
            <a:pPr lvl="1"/>
            <a:r>
              <a:rPr lang="en-GB" sz="2900" dirty="0">
                <a:solidFill>
                  <a:schemeClr val="tx1">
                    <a:alpha val="80000"/>
                  </a:schemeClr>
                </a:solidFill>
              </a:rPr>
              <a:t>Special cost tools have been developed for each market to collect the cost info</a:t>
            </a:r>
          </a:p>
          <a:p>
            <a:pPr lvl="1"/>
            <a:endParaRPr lang="en-GB" sz="2600" dirty="0"/>
          </a:p>
          <a:p>
            <a:r>
              <a:rPr lang="en-GB" sz="2600" dirty="0"/>
              <a:t>The outcome of the cost of care exercise and a draft plan need to be submitted by </a:t>
            </a:r>
            <a:r>
              <a:rPr lang="en-GB" sz="2600" b="1" dirty="0"/>
              <a:t>14</a:t>
            </a:r>
            <a:r>
              <a:rPr lang="en-GB" sz="2600" b="1" baseline="30000" dirty="0"/>
              <a:t>th</a:t>
            </a:r>
            <a:r>
              <a:rPr lang="en-GB" sz="2600" b="1" dirty="0"/>
              <a:t> October 22 </a:t>
            </a:r>
            <a:r>
              <a:rPr lang="en-GB" sz="2600" dirty="0"/>
              <a:t>(with the developed plan submitted in </a:t>
            </a:r>
            <a:r>
              <a:rPr lang="en-GB" sz="2600" b="1" dirty="0"/>
              <a:t>February 23</a:t>
            </a:r>
            <a:r>
              <a:rPr lang="en-GB" sz="2600" dirty="0"/>
              <a:t>)</a:t>
            </a:r>
          </a:p>
          <a:p>
            <a:r>
              <a:rPr lang="en-GB" sz="2600" dirty="0"/>
              <a:t>It also introduces a new Market Sustainability and Fair Cost of Care </a:t>
            </a:r>
            <a:r>
              <a:rPr lang="en-GB" sz="2600" b="1" dirty="0"/>
              <a:t>Fund - </a:t>
            </a:r>
            <a:r>
              <a:rPr lang="en-GB" sz="2600" dirty="0">
                <a:effectLst/>
                <a:latin typeface="Calibri" panose="020F0502020204030204" pitchFamily="34" charset="0"/>
                <a:ea typeface="Calibri" panose="020F0502020204030204" pitchFamily="34" charset="0"/>
              </a:rPr>
              <a:t>£600m nationally for </a:t>
            </a:r>
            <a:r>
              <a:rPr lang="en-GB" sz="2600" i="1" dirty="0">
                <a:effectLst/>
                <a:latin typeface="Calibri" panose="020F0502020204030204" pitchFamily="34" charset="0"/>
                <a:ea typeface="Calibri" panose="020F0502020204030204" pitchFamily="34" charset="0"/>
              </a:rPr>
              <a:t>each</a:t>
            </a:r>
            <a:r>
              <a:rPr lang="en-GB" sz="2600" dirty="0">
                <a:effectLst/>
                <a:latin typeface="Calibri" panose="020F0502020204030204" pitchFamily="34" charset="0"/>
                <a:ea typeface="Calibri" panose="020F0502020204030204" pitchFamily="34" charset="0"/>
              </a:rPr>
              <a:t> of the next two financial years. </a:t>
            </a:r>
            <a:r>
              <a:rPr lang="en-GB" sz="2600" dirty="0"/>
              <a:t>Completion of the Cost of Care Exercise is a condition of receiving any funding which can be used to support local care costs.</a:t>
            </a:r>
          </a:p>
          <a:p>
            <a:pPr marL="0" indent="0">
              <a:buNone/>
            </a:pPr>
            <a:endParaRPr lang="en-GB" sz="2300"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41589893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Color Cover">
            <a:extLst>
              <a:ext uri="{FF2B5EF4-FFF2-40B4-BE49-F238E27FC236}">
                <a16:creationId xmlns:a16="http://schemas.microsoft.com/office/drawing/2014/main" id="{815925C2-A704-4D47-B1C1-3FCA52512E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Color Cover">
            <a:extLst>
              <a:ext uri="{FF2B5EF4-FFF2-40B4-BE49-F238E27FC236}">
                <a16:creationId xmlns:a16="http://schemas.microsoft.com/office/drawing/2014/main" id="{01D4315C-C23C-4FD3-98DF-08C29E2292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9" name="Group 28">
            <a:extLst>
              <a:ext uri="{FF2B5EF4-FFF2-40B4-BE49-F238E27FC236}">
                <a16:creationId xmlns:a16="http://schemas.microsoft.com/office/drawing/2014/main" id="{5E6B47BC-43FD-4C91-8BFF-B41B99A8A39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6064235" cy="6858000"/>
            <a:chOff x="651279" y="598259"/>
            <a:chExt cx="10889442" cy="5680742"/>
          </a:xfrm>
        </p:grpSpPr>
        <p:sp>
          <p:nvSpPr>
            <p:cNvPr id="30" name="Color">
              <a:extLst>
                <a:ext uri="{FF2B5EF4-FFF2-40B4-BE49-F238E27FC236}">
                  <a16:creationId xmlns:a16="http://schemas.microsoft.com/office/drawing/2014/main" id="{13038185-AC3C-4595-945F-25311424C5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Color">
              <a:extLst>
                <a:ext uri="{FF2B5EF4-FFF2-40B4-BE49-F238E27FC236}">
                  <a16:creationId xmlns:a16="http://schemas.microsoft.com/office/drawing/2014/main" id="{75D51AA0-C095-4650-A361-B294320BFE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3" name="Group 32">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34" name="Freeform: Shape 33">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5" name="Freeform: Shape 34">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6" name="Freeform: Shape 35">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7" name="Freeform: Shape 36">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8" name="Freeform: Shape 37">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9" name="Freeform: Shape 38">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40" name="Freeform: Shape 39">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a:extLst>
              <a:ext uri="{FF2B5EF4-FFF2-40B4-BE49-F238E27FC236}">
                <a16:creationId xmlns:a16="http://schemas.microsoft.com/office/drawing/2014/main" id="{98436ED4-07B1-4C99-9431-A0735DD4C884}"/>
              </a:ext>
            </a:extLst>
          </p:cNvPr>
          <p:cNvSpPr>
            <a:spLocks noGrp="1"/>
          </p:cNvSpPr>
          <p:nvPr>
            <p:ph type="title"/>
          </p:nvPr>
        </p:nvSpPr>
        <p:spPr>
          <a:xfrm>
            <a:off x="786385" y="841248"/>
            <a:ext cx="5129600" cy="5340097"/>
          </a:xfrm>
        </p:spPr>
        <p:txBody>
          <a:bodyPr anchor="ctr">
            <a:normAutofit/>
          </a:bodyPr>
          <a:lstStyle/>
          <a:p>
            <a:r>
              <a:rPr lang="en-GB" sz="4800" b="1">
                <a:solidFill>
                  <a:schemeClr val="bg1"/>
                </a:solidFill>
              </a:rPr>
              <a:t>Can I just put in </a:t>
            </a:r>
            <a:r>
              <a:rPr lang="en-GB" sz="4800" b="1" i="1">
                <a:solidFill>
                  <a:schemeClr val="bg1"/>
                </a:solidFill>
              </a:rPr>
              <a:t>general</a:t>
            </a:r>
            <a:r>
              <a:rPr lang="en-GB" sz="4800" b="1">
                <a:solidFill>
                  <a:schemeClr val="bg1"/>
                </a:solidFill>
              </a:rPr>
              <a:t> cost information?</a:t>
            </a:r>
          </a:p>
        </p:txBody>
      </p:sp>
      <p:sp>
        <p:nvSpPr>
          <p:cNvPr id="3" name="Content Placeholder 2">
            <a:extLst>
              <a:ext uri="{FF2B5EF4-FFF2-40B4-BE49-F238E27FC236}">
                <a16:creationId xmlns:a16="http://schemas.microsoft.com/office/drawing/2014/main" id="{19D9D84F-780E-4239-B325-9855FFEF9409}"/>
              </a:ext>
            </a:extLst>
          </p:cNvPr>
          <p:cNvSpPr>
            <a:spLocks noGrp="1"/>
          </p:cNvSpPr>
          <p:nvPr>
            <p:ph idx="1"/>
          </p:nvPr>
        </p:nvSpPr>
        <p:spPr>
          <a:xfrm>
            <a:off x="6464410" y="841247"/>
            <a:ext cx="4484536" cy="5340097"/>
          </a:xfrm>
        </p:spPr>
        <p:txBody>
          <a:bodyPr anchor="ctr">
            <a:normAutofit/>
          </a:bodyPr>
          <a:lstStyle/>
          <a:p>
            <a:r>
              <a:rPr lang="en-GB" sz="2400" dirty="0">
                <a:solidFill>
                  <a:schemeClr val="tx2"/>
                </a:solidFill>
              </a:rPr>
              <a:t>The tool is designed to be completed with </a:t>
            </a:r>
            <a:r>
              <a:rPr lang="en-GB" sz="2400" b="1" dirty="0">
                <a:solidFill>
                  <a:schemeClr val="tx2"/>
                </a:solidFill>
              </a:rPr>
              <a:t>details</a:t>
            </a:r>
            <a:r>
              <a:rPr lang="en-GB" sz="2400" dirty="0">
                <a:solidFill>
                  <a:schemeClr val="tx2"/>
                </a:solidFill>
              </a:rPr>
              <a:t> of costs </a:t>
            </a:r>
          </a:p>
          <a:p>
            <a:pPr lvl="1"/>
            <a:r>
              <a:rPr lang="en-GB" dirty="0">
                <a:solidFill>
                  <a:schemeClr val="tx2"/>
                </a:solidFill>
              </a:rPr>
              <a:t>Not just generic staffing costs</a:t>
            </a:r>
          </a:p>
          <a:p>
            <a:pPr lvl="1"/>
            <a:r>
              <a:rPr lang="en-GB" dirty="0">
                <a:solidFill>
                  <a:schemeClr val="tx2"/>
                </a:solidFill>
              </a:rPr>
              <a:t>But costs of senior carers, carers, nursing staff etc</a:t>
            </a:r>
          </a:p>
          <a:p>
            <a:pPr lvl="1"/>
            <a:endParaRPr lang="en-GB" dirty="0">
              <a:solidFill>
                <a:schemeClr val="tx2"/>
              </a:solidFill>
            </a:endParaRPr>
          </a:p>
          <a:p>
            <a:r>
              <a:rPr lang="en-GB" sz="2400" dirty="0">
                <a:solidFill>
                  <a:schemeClr val="tx2"/>
                </a:solidFill>
              </a:rPr>
              <a:t>This helps to make sure that the West Sussex Cost of Care exercise is real and based on actual costs, not generalised information</a:t>
            </a:r>
          </a:p>
          <a:p>
            <a:pPr lvl="1"/>
            <a:endParaRPr lang="en-GB" sz="1800" dirty="0">
              <a:solidFill>
                <a:schemeClr val="tx2"/>
              </a:solidFill>
            </a:endParaRPr>
          </a:p>
        </p:txBody>
      </p:sp>
    </p:spTree>
    <p:extLst>
      <p:ext uri="{BB962C8B-B14F-4D97-AF65-F5344CB8AC3E}">
        <p14:creationId xmlns:p14="http://schemas.microsoft.com/office/powerpoint/2010/main" val="1666120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1" name="Freeform: Shape 7">
            <a:extLst>
              <a:ext uri="{FF2B5EF4-FFF2-40B4-BE49-F238E27FC236}">
                <a16:creationId xmlns:a16="http://schemas.microsoft.com/office/drawing/2014/main" id="{4F9857ED-1DEF-4481-AEB4-E7759342AC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457275" cy="6858000"/>
          </a:xfrm>
          <a:custGeom>
            <a:avLst/>
            <a:gdLst>
              <a:gd name="connsiteX0" fmla="*/ 5457275 w 5457275"/>
              <a:gd name="connsiteY0" fmla="*/ 0 h 6858000"/>
              <a:gd name="connsiteX1" fmla="*/ 361354 w 5457275"/>
              <a:gd name="connsiteY1" fmla="*/ 0 h 6858000"/>
              <a:gd name="connsiteX2" fmla="*/ 335637 w 5457275"/>
              <a:gd name="connsiteY2" fmla="*/ 94722 h 6858000"/>
              <a:gd name="connsiteX3" fmla="*/ 690849 w 5457275"/>
              <a:gd name="connsiteY3" fmla="*/ 6842426 h 6858000"/>
              <a:gd name="connsiteX4" fmla="*/ 696735 w 5457275"/>
              <a:gd name="connsiteY4" fmla="*/ 6858000 h 6858000"/>
              <a:gd name="connsiteX5" fmla="*/ 5457275 w 545727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57275" h="6858000">
                <a:moveTo>
                  <a:pt x="5457275" y="0"/>
                </a:moveTo>
                <a:lnTo>
                  <a:pt x="361354" y="0"/>
                </a:lnTo>
                <a:lnTo>
                  <a:pt x="335637" y="94722"/>
                </a:lnTo>
                <a:cubicBezTo>
                  <a:pt x="-226206" y="2374054"/>
                  <a:pt x="-65870" y="4704140"/>
                  <a:pt x="690849" y="6842426"/>
                </a:cubicBezTo>
                <a:lnTo>
                  <a:pt x="696735" y="6858000"/>
                </a:lnTo>
                <a:lnTo>
                  <a:pt x="5457275" y="685800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Shape 9">
            <a:extLst>
              <a:ext uri="{FF2B5EF4-FFF2-40B4-BE49-F238E27FC236}">
                <a16:creationId xmlns:a16="http://schemas.microsoft.com/office/drawing/2014/main" id="{D6E4FBE1-8E8A-42A6-B693-88C8979D8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228693" cy="6858000"/>
          </a:xfrm>
          <a:custGeom>
            <a:avLst/>
            <a:gdLst>
              <a:gd name="connsiteX0" fmla="*/ 5228693 w 5228693"/>
              <a:gd name="connsiteY0" fmla="*/ 0 h 6858000"/>
              <a:gd name="connsiteX1" fmla="*/ 371685 w 5228693"/>
              <a:gd name="connsiteY1" fmla="*/ 1 h 6858000"/>
              <a:gd name="connsiteX2" fmla="*/ 319533 w 5228693"/>
              <a:gd name="connsiteY2" fmla="*/ 193787 h 6858000"/>
              <a:gd name="connsiteX3" fmla="*/ 623642 w 5228693"/>
              <a:gd name="connsiteY3" fmla="*/ 6599363 h 6858000"/>
              <a:gd name="connsiteX4" fmla="*/ 717029 w 5228693"/>
              <a:gd name="connsiteY4" fmla="*/ 6858000 h 6858000"/>
              <a:gd name="connsiteX5" fmla="*/ 5228693 w 5228693"/>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28693" h="6858000">
                <a:moveTo>
                  <a:pt x="5228693" y="0"/>
                </a:moveTo>
                <a:lnTo>
                  <a:pt x="371685" y="1"/>
                </a:lnTo>
                <a:lnTo>
                  <a:pt x="319533" y="193787"/>
                </a:lnTo>
                <a:cubicBezTo>
                  <a:pt x="-206622" y="2355719"/>
                  <a:pt x="-67685" y="4563346"/>
                  <a:pt x="623642" y="6599363"/>
                </a:cubicBezTo>
                <a:lnTo>
                  <a:pt x="717029" y="6858000"/>
                </a:lnTo>
                <a:lnTo>
                  <a:pt x="5228693" y="6858000"/>
                </a:ln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3C6A2B3-BF77-432D-8B3F-3F5FB7EFFD45}"/>
              </a:ext>
            </a:extLst>
          </p:cNvPr>
          <p:cNvSpPr>
            <a:spLocks noGrp="1"/>
          </p:cNvSpPr>
          <p:nvPr>
            <p:ph type="title"/>
          </p:nvPr>
        </p:nvSpPr>
        <p:spPr>
          <a:xfrm>
            <a:off x="804671" y="1330007"/>
            <a:ext cx="3820669" cy="4692396"/>
          </a:xfrm>
        </p:spPr>
        <p:txBody>
          <a:bodyPr anchor="ctr">
            <a:normAutofit/>
          </a:bodyPr>
          <a:lstStyle/>
          <a:p>
            <a:r>
              <a:rPr lang="en-GB" sz="5400" b="1">
                <a:effectLst/>
                <a:latin typeface="Arial" panose="020B0604020202020204" pitchFamily="34" charset="0"/>
                <a:ea typeface="Calibri" panose="020F0502020204030204" pitchFamily="34" charset="0"/>
                <a:cs typeface="Arial" panose="020B0604020202020204" pitchFamily="34" charset="0"/>
              </a:rPr>
              <a:t>How should I account for PPE costs?  </a:t>
            </a:r>
            <a:br>
              <a:rPr lang="en-GB" sz="5400" b="1">
                <a:effectLst/>
                <a:latin typeface="Arial" panose="020B0604020202020204" pitchFamily="34" charset="0"/>
                <a:ea typeface="Calibri" panose="020F0502020204030204" pitchFamily="34" charset="0"/>
                <a:cs typeface="Times New Roman" panose="02020603050405020304" pitchFamily="18" charset="0"/>
              </a:rPr>
            </a:br>
            <a:endParaRPr lang="en-GB" sz="5400"/>
          </a:p>
        </p:txBody>
      </p:sp>
      <p:sp>
        <p:nvSpPr>
          <p:cNvPr id="23" name="Content Placeholder 2">
            <a:extLst>
              <a:ext uri="{FF2B5EF4-FFF2-40B4-BE49-F238E27FC236}">
                <a16:creationId xmlns:a16="http://schemas.microsoft.com/office/drawing/2014/main" id="{13A5E784-8DAD-4AC5-B8F8-1EB88A46F170}"/>
              </a:ext>
            </a:extLst>
          </p:cNvPr>
          <p:cNvSpPr>
            <a:spLocks noGrp="1"/>
          </p:cNvSpPr>
          <p:nvPr>
            <p:ph idx="1"/>
          </p:nvPr>
        </p:nvSpPr>
        <p:spPr>
          <a:xfrm>
            <a:off x="5695950" y="276224"/>
            <a:ext cx="5852922" cy="6448425"/>
          </a:xfrm>
        </p:spPr>
        <p:txBody>
          <a:bodyPr anchor="ctr">
            <a:normAutofit lnSpcReduction="10000"/>
          </a:bodyPr>
          <a:lstStyle/>
          <a:p>
            <a:pPr marL="0" indent="0">
              <a:spcAft>
                <a:spcPts val="800"/>
              </a:spcAft>
              <a:buNone/>
            </a:pPr>
            <a:r>
              <a:rPr kumimoji="0" lang="en-GB" sz="1800"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We appreciate that providers </a:t>
            </a:r>
            <a:r>
              <a:rPr kumimoji="0" lang="en-GB" sz="1800" i="0" u="sng"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may not </a:t>
            </a:r>
            <a:r>
              <a:rPr kumimoji="0" lang="en-GB" sz="1800"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have faced actual costs for PPE during 21/22 but will do in future.</a:t>
            </a:r>
          </a:p>
          <a:p>
            <a:pPr marL="0" indent="0">
              <a:spcAft>
                <a:spcPts val="800"/>
              </a:spcAft>
              <a:buNone/>
            </a:pPr>
            <a:r>
              <a:rPr kumimoji="0" lang="en-GB" sz="1800"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For </a:t>
            </a:r>
            <a:r>
              <a:rPr lang="en-GB" sz="1800" dirty="0">
                <a:latin typeface="Arial" panose="020B0604020202020204" pitchFamily="34" charset="0"/>
                <a:ea typeface="Calibri" panose="020F0502020204030204" pitchFamily="34" charset="0"/>
                <a:cs typeface="Arial" panose="020B0604020202020204" pitchFamily="34" charset="0"/>
              </a:rPr>
              <a:t>consistency, we are asking providers to take the following approach:</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0" indent="0">
              <a:spcAft>
                <a:spcPts val="800"/>
              </a:spcAft>
              <a:buNone/>
            </a:pP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0" indent="0">
              <a:spcAft>
                <a:spcPts val="800"/>
              </a:spcAft>
              <a:buNone/>
            </a:pPr>
            <a:r>
              <a:rPr lang="en-GB" sz="1800" dirty="0">
                <a:effectLst/>
                <a:latin typeface="Arial" panose="020B0604020202020204" pitchFamily="34" charset="0"/>
                <a:ea typeface="Calibri" panose="020F0502020204030204" pitchFamily="34" charset="0"/>
                <a:cs typeface="Arial" panose="020B0604020202020204" pitchFamily="34" charset="0"/>
              </a:rPr>
              <a:t>Show the </a:t>
            </a:r>
            <a:r>
              <a:rPr lang="en-GB" sz="1800" b="1" dirty="0">
                <a:effectLst/>
                <a:latin typeface="Arial" panose="020B0604020202020204" pitchFamily="34" charset="0"/>
                <a:ea typeface="Calibri" panose="020F0502020204030204" pitchFamily="34" charset="0"/>
                <a:cs typeface="Arial" panose="020B0604020202020204" pitchFamily="34" charset="0"/>
              </a:rPr>
              <a:t>amount/volume of PPE </a:t>
            </a:r>
            <a:r>
              <a:rPr lang="en-GB" sz="1800" dirty="0">
                <a:effectLst/>
                <a:latin typeface="Arial" panose="020B0604020202020204" pitchFamily="34" charset="0"/>
                <a:ea typeface="Calibri" panose="020F0502020204030204" pitchFamily="34" charset="0"/>
                <a:cs typeface="Arial" panose="020B0604020202020204" pitchFamily="34" charset="0"/>
              </a:rPr>
              <a:t>used</a:t>
            </a:r>
          </a:p>
          <a:p>
            <a:pPr lvl="1">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Populate the cost of care tool to state the amount of PPE you used per visit</a:t>
            </a:r>
          </a:p>
          <a:p>
            <a:pPr lvl="1">
              <a:spcAft>
                <a:spcPts val="800"/>
              </a:spcAft>
            </a:pPr>
            <a:r>
              <a:rPr lang="en-GB" sz="1800" dirty="0">
                <a:latin typeface="Arial" panose="020B0604020202020204" pitchFamily="34" charset="0"/>
                <a:ea typeface="Calibri" panose="020F0502020204030204" pitchFamily="34" charset="0"/>
                <a:cs typeface="Arial" panose="020B0604020202020204" pitchFamily="34" charset="0"/>
              </a:rPr>
              <a:t>This will </a:t>
            </a:r>
            <a:r>
              <a:rPr lang="en-GB" sz="1800" dirty="0">
                <a:effectLst/>
                <a:latin typeface="Arial" panose="020B0604020202020204" pitchFamily="34" charset="0"/>
                <a:ea typeface="Calibri" panose="020F0502020204030204" pitchFamily="34" charset="0"/>
                <a:cs typeface="Arial" panose="020B0604020202020204" pitchFamily="34" charset="0"/>
              </a:rPr>
              <a:t>automatically calculate total PPE usage and give a factual measure of the volume of PPE used. </a:t>
            </a:r>
            <a:endParaRPr lang="en-GB" sz="1800" dirty="0">
              <a:latin typeface="Arial" panose="020B0604020202020204" pitchFamily="34" charset="0"/>
              <a:ea typeface="Calibri" panose="020F0502020204030204" pitchFamily="34" charset="0"/>
              <a:cs typeface="Arial" panose="020B0604020202020204" pitchFamily="34" charset="0"/>
            </a:endParaRPr>
          </a:p>
          <a:p>
            <a:pPr marL="0" indent="0">
              <a:spcAft>
                <a:spcPts val="800"/>
              </a:spcAft>
              <a:buNone/>
            </a:pP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0" indent="0">
              <a:spcAft>
                <a:spcPts val="800"/>
              </a:spcAft>
              <a:buNone/>
            </a:pPr>
            <a:r>
              <a:rPr lang="en-GB" sz="1800" dirty="0">
                <a:effectLst/>
                <a:latin typeface="Arial" panose="020B0604020202020204" pitchFamily="34" charset="0"/>
                <a:ea typeface="Calibri" panose="020F0502020204030204" pitchFamily="34" charset="0"/>
                <a:cs typeface="Arial" panose="020B0604020202020204" pitchFamily="34" charset="0"/>
              </a:rPr>
              <a:t>In relation to the </a:t>
            </a:r>
            <a:r>
              <a:rPr lang="en-GB" sz="1800" b="1" dirty="0">
                <a:effectLst/>
                <a:latin typeface="Arial" panose="020B0604020202020204" pitchFamily="34" charset="0"/>
                <a:ea typeface="Calibri" panose="020F0502020204030204" pitchFamily="34" charset="0"/>
                <a:cs typeface="Arial" panose="020B0604020202020204" pitchFamily="34" charset="0"/>
              </a:rPr>
              <a:t>cost</a:t>
            </a:r>
            <a:r>
              <a:rPr lang="en-GB" sz="1800" dirty="0">
                <a:effectLst/>
                <a:latin typeface="Arial" panose="020B0604020202020204" pitchFamily="34" charset="0"/>
                <a:ea typeface="Calibri" panose="020F0502020204030204" pitchFamily="34" charset="0"/>
                <a:cs typeface="Arial" panose="020B0604020202020204" pitchFamily="34" charset="0"/>
              </a:rPr>
              <a:t> of PPE</a:t>
            </a:r>
            <a:endParaRPr lang="en-GB" sz="1800" dirty="0">
              <a:latin typeface="Arial" panose="020B0604020202020204" pitchFamily="34" charset="0"/>
              <a:ea typeface="Calibri" panose="020F0502020204030204" pitchFamily="34" charset="0"/>
              <a:cs typeface="Times New Roman" panose="02020603050405020304" pitchFamily="18" charset="0"/>
            </a:endParaRPr>
          </a:p>
          <a:p>
            <a:pPr lvl="1">
              <a:spcAft>
                <a:spcPts val="800"/>
              </a:spcAft>
            </a:pPr>
            <a:r>
              <a:rPr lang="en-GB" sz="1800" dirty="0">
                <a:latin typeface="Arial" panose="020B0604020202020204" pitchFamily="34" charset="0"/>
                <a:ea typeface="Calibri" panose="020F0502020204030204" pitchFamily="34" charset="0"/>
                <a:cs typeface="Arial" panose="020B0604020202020204" pitchFamily="34" charset="0"/>
              </a:rPr>
              <a:t>State the costs of PPE since April 2022 </a:t>
            </a:r>
          </a:p>
          <a:p>
            <a:pPr marL="0" indent="0">
              <a:spcAft>
                <a:spcPts val="800"/>
              </a:spcAft>
              <a:buNone/>
            </a:pP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0" indent="0">
              <a:spcAft>
                <a:spcPts val="800"/>
              </a:spcAft>
              <a:buNone/>
            </a:pPr>
            <a:r>
              <a:rPr lang="en-GB" sz="1800" dirty="0">
                <a:latin typeface="Arial" panose="020B0604020202020204" pitchFamily="34" charset="0"/>
                <a:ea typeface="Calibri" panose="020F0502020204030204" pitchFamily="34" charset="0"/>
                <a:cs typeface="Arial" panose="020B0604020202020204" pitchFamily="34" charset="0"/>
              </a:rPr>
              <a:t>Both of these will enable the tool to capture the overall cost of PPE going forward</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endParaRPr lang="en-GB" sz="1000" dirty="0"/>
          </a:p>
        </p:txBody>
      </p:sp>
    </p:spTree>
    <p:extLst>
      <p:ext uri="{BB962C8B-B14F-4D97-AF65-F5344CB8AC3E}">
        <p14:creationId xmlns:p14="http://schemas.microsoft.com/office/powerpoint/2010/main" val="2183923756"/>
      </p:ext>
    </p:extLst>
  </p:cSld>
  <p:clrMapOvr>
    <a:overrideClrMapping bg1="dk1" tx1="lt1" bg2="dk2" tx2="lt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3CCCA-E3FF-483C-9B98-E82EBE48903D}"/>
              </a:ext>
            </a:extLst>
          </p:cNvPr>
          <p:cNvSpPr>
            <a:spLocks noGrp="1"/>
          </p:cNvSpPr>
          <p:nvPr>
            <p:ph type="title"/>
          </p:nvPr>
        </p:nvSpPr>
        <p:spPr>
          <a:xfrm>
            <a:off x="1653363" y="365760"/>
            <a:ext cx="9367203" cy="1188720"/>
          </a:xfrm>
        </p:spPr>
        <p:txBody>
          <a:bodyPr>
            <a:normAutofit/>
          </a:bodyPr>
          <a:lstStyle/>
          <a:p>
            <a:r>
              <a:rPr lang="en-GB"/>
              <a:t>Double counting</a:t>
            </a:r>
            <a:endParaRPr lang="en-GB" dirty="0"/>
          </a:p>
        </p:txBody>
      </p:sp>
      <p:sp>
        <p:nvSpPr>
          <p:cNvPr id="26"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94236C1F-5DF1-4A72-87CD-17BE07F6D651}"/>
              </a:ext>
            </a:extLst>
          </p:cNvPr>
          <p:cNvSpPr>
            <a:spLocks noGrp="1"/>
          </p:cNvSpPr>
          <p:nvPr>
            <p:ph idx="1"/>
          </p:nvPr>
        </p:nvSpPr>
        <p:spPr>
          <a:xfrm>
            <a:off x="1076377" y="1920239"/>
            <a:ext cx="11010900" cy="4794885"/>
          </a:xfrm>
        </p:spPr>
        <p:txBody>
          <a:bodyPr anchor="t">
            <a:normAutofit/>
          </a:bodyPr>
          <a:lstStyle/>
          <a:p>
            <a:pPr marL="0" indent="0">
              <a:buNone/>
            </a:pPr>
            <a:r>
              <a:rPr lang="en-GB" sz="2000" dirty="0"/>
              <a:t>You need to be careful using the tool in order to avoid double counting</a:t>
            </a:r>
          </a:p>
          <a:p>
            <a:endParaRPr lang="en-GB" sz="2000" dirty="0"/>
          </a:p>
          <a:p>
            <a:pPr marL="0" indent="0">
              <a:buNone/>
            </a:pPr>
            <a:r>
              <a:rPr lang="en-GB" sz="2000" b="1" dirty="0"/>
              <a:t>Example 1 – home care travel time</a:t>
            </a:r>
          </a:p>
          <a:p>
            <a:r>
              <a:rPr lang="en-GB" sz="2000" dirty="0"/>
              <a:t>If you pay your staff for their travel time within your hourly rate, rather than paying a separate amount</a:t>
            </a:r>
          </a:p>
          <a:p>
            <a:r>
              <a:rPr lang="en-GB" sz="2000" dirty="0"/>
              <a:t>You can include it within your direct staff costs (section E) </a:t>
            </a:r>
          </a:p>
          <a:p>
            <a:r>
              <a:rPr lang="en-GB" sz="2000" dirty="0"/>
              <a:t>BUT NOT ALSO in your travel time and mileage expenses (section B)</a:t>
            </a:r>
          </a:p>
          <a:p>
            <a:endParaRPr lang="en-GB" sz="2000" dirty="0"/>
          </a:p>
          <a:p>
            <a:pPr marL="0" indent="0">
              <a:buNone/>
            </a:pPr>
            <a:r>
              <a:rPr lang="en-GB" sz="2000" b="1" dirty="0"/>
              <a:t>Example 2 – home care back office staff and central overheads</a:t>
            </a:r>
          </a:p>
          <a:p>
            <a:r>
              <a:rPr lang="en-GB" sz="2000" dirty="0"/>
              <a:t>If you have back office staff, you can list your related salary costs in Section H</a:t>
            </a:r>
          </a:p>
          <a:p>
            <a:r>
              <a:rPr lang="en-GB" sz="2000" dirty="0"/>
              <a:t>BUT NOT ALSO as part of your non-salary costs in Section J related to central overheads </a:t>
            </a:r>
          </a:p>
          <a:p>
            <a:endParaRPr lang="en-GB" sz="2000" dirty="0"/>
          </a:p>
          <a:p>
            <a:pPr marL="0" indent="0">
              <a:buNone/>
            </a:pPr>
            <a:r>
              <a:rPr lang="en-GB" sz="2000" dirty="0"/>
              <a:t>For guidance contact us on </a:t>
            </a:r>
            <a:r>
              <a:rPr lang="en-GB" sz="2000" dirty="0">
                <a:hlinkClick r:id="rId2"/>
              </a:rPr>
              <a:t>costofcare@westsussex.gov.uk</a:t>
            </a:r>
            <a:endParaRPr lang="en-GB" sz="2000" dirty="0"/>
          </a:p>
          <a:p>
            <a:pPr marL="0" indent="0">
              <a:buNone/>
            </a:pPr>
            <a:endParaRPr lang="en-GB" sz="2000" dirty="0"/>
          </a:p>
          <a:p>
            <a:endParaRPr lang="en-GB" sz="1500" dirty="0"/>
          </a:p>
          <a:p>
            <a:endParaRPr lang="en-GB" sz="1500" dirty="0"/>
          </a:p>
        </p:txBody>
      </p:sp>
    </p:spTree>
    <p:extLst>
      <p:ext uri="{BB962C8B-B14F-4D97-AF65-F5344CB8AC3E}">
        <p14:creationId xmlns:p14="http://schemas.microsoft.com/office/powerpoint/2010/main" val="42522926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20887"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54BA260-6657-451D-9A88-5CC5CC1DA631}"/>
              </a:ext>
            </a:extLst>
          </p:cNvPr>
          <p:cNvSpPr>
            <a:spLocks noGrp="1"/>
          </p:cNvSpPr>
          <p:nvPr>
            <p:ph type="title"/>
          </p:nvPr>
        </p:nvSpPr>
        <p:spPr>
          <a:xfrm>
            <a:off x="594360" y="1209086"/>
            <a:ext cx="3876848" cy="4064925"/>
          </a:xfrm>
        </p:spPr>
        <p:txBody>
          <a:bodyPr anchor="ctr">
            <a:normAutofit/>
          </a:bodyPr>
          <a:lstStyle/>
          <a:p>
            <a:r>
              <a:rPr lang="en-GB" sz="5000"/>
              <a:t>What’s the most useful tip for inputting my costs?</a:t>
            </a:r>
          </a:p>
        </p:txBody>
      </p:sp>
      <p:grpSp>
        <p:nvGrpSpPr>
          <p:cNvPr id="15" name="Group 14">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569464"/>
            <a:ext cx="242107" cy="1340860"/>
            <a:chOff x="56167" y="2761488"/>
            <a:chExt cx="242107" cy="1340860"/>
          </a:xfrm>
        </p:grpSpPr>
        <p:sp>
          <p:nvSpPr>
            <p:cNvPr id="16"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7" name="Rectangle 36">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7" name="Content Placeholder 4">
            <a:extLst>
              <a:ext uri="{FF2B5EF4-FFF2-40B4-BE49-F238E27FC236}">
                <a16:creationId xmlns:a16="http://schemas.microsoft.com/office/drawing/2014/main" id="{6E9EAA63-DFF3-AE0C-3876-37A7FDA00589}"/>
              </a:ext>
            </a:extLst>
          </p:cNvPr>
          <p:cNvGraphicFramePr>
            <a:graphicFrameLocks noGrp="1"/>
          </p:cNvGraphicFramePr>
          <p:nvPr>
            <p:ph idx="1"/>
          </p:nvPr>
        </p:nvGraphicFramePr>
        <p:xfrm>
          <a:off x="5614416" y="457200"/>
          <a:ext cx="6117336" cy="5696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30593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58"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59"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60"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58AC8FF5-F154-4D3A-B043-A7B3331CC05D}"/>
              </a:ext>
            </a:extLst>
          </p:cNvPr>
          <p:cNvSpPr>
            <a:spLocks noGrp="1"/>
          </p:cNvSpPr>
          <p:nvPr>
            <p:ph type="title"/>
          </p:nvPr>
        </p:nvSpPr>
        <p:spPr>
          <a:xfrm>
            <a:off x="535020" y="685800"/>
            <a:ext cx="2780271" cy="5105400"/>
          </a:xfrm>
        </p:spPr>
        <p:txBody>
          <a:bodyPr>
            <a:normAutofit/>
          </a:bodyPr>
          <a:lstStyle/>
          <a:p>
            <a:r>
              <a:rPr lang="en-GB" sz="2500" b="1" dirty="0">
                <a:solidFill>
                  <a:srgbClr val="FFFFFF"/>
                </a:solidFill>
              </a:rPr>
              <a:t>We don’t have a set uplift for weekend rates as staff are paid differently depending on their qualifications. But all staff are paid either 50p or £1 extra per hour at weekend and evenings. </a:t>
            </a:r>
            <a:br>
              <a:rPr lang="en-GB" sz="2500" b="1" dirty="0">
                <a:solidFill>
                  <a:srgbClr val="FFFFFF"/>
                </a:solidFill>
              </a:rPr>
            </a:br>
            <a:br>
              <a:rPr lang="en-GB" sz="2500" b="1" dirty="0">
                <a:solidFill>
                  <a:srgbClr val="FFFFFF"/>
                </a:solidFill>
              </a:rPr>
            </a:br>
            <a:r>
              <a:rPr lang="en-GB" sz="2500" b="1" dirty="0">
                <a:solidFill>
                  <a:srgbClr val="FFFFFF"/>
                </a:solidFill>
              </a:rPr>
              <a:t>Shall we just use averages based on the total staff uplift?</a:t>
            </a:r>
          </a:p>
        </p:txBody>
      </p:sp>
      <p:graphicFrame>
        <p:nvGraphicFramePr>
          <p:cNvPr id="5" name="Content Placeholder 2">
            <a:extLst>
              <a:ext uri="{FF2B5EF4-FFF2-40B4-BE49-F238E27FC236}">
                <a16:creationId xmlns:a16="http://schemas.microsoft.com/office/drawing/2014/main" id="{0A02566D-D288-F7EB-C6CF-418214362BC3}"/>
              </a:ext>
            </a:extLst>
          </p:cNvPr>
          <p:cNvGraphicFramePr>
            <a:graphicFrameLocks noGrp="1"/>
          </p:cNvGraphicFramePr>
          <p:nvPr>
            <p:ph idx="1"/>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83408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2B0E46-EA0F-4EF9-8E49-EACFD49DE92A}"/>
              </a:ext>
            </a:extLst>
          </p:cNvPr>
          <p:cNvSpPr>
            <a:spLocks noGrp="1"/>
          </p:cNvSpPr>
          <p:nvPr>
            <p:ph type="title"/>
          </p:nvPr>
        </p:nvSpPr>
        <p:spPr>
          <a:xfrm>
            <a:off x="586478" y="1683756"/>
            <a:ext cx="3115265" cy="4434638"/>
          </a:xfrm>
        </p:spPr>
        <p:txBody>
          <a:bodyPr anchor="b">
            <a:noAutofit/>
          </a:bodyPr>
          <a:lstStyle/>
          <a:p>
            <a:pPr algn="r"/>
            <a:r>
              <a:rPr lang="en-GB" sz="3200" dirty="0">
                <a:solidFill>
                  <a:srgbClr val="FFFFFF"/>
                </a:solidFill>
              </a:rPr>
              <a:t>We pay for travel differently depending on the situation </a:t>
            </a:r>
            <a:br>
              <a:rPr lang="en-GB" sz="3200" dirty="0">
                <a:solidFill>
                  <a:srgbClr val="FFFFFF"/>
                </a:solidFill>
              </a:rPr>
            </a:br>
            <a:r>
              <a:rPr lang="en-GB" sz="3200" dirty="0">
                <a:solidFill>
                  <a:srgbClr val="FFFFFF"/>
                </a:solidFill>
              </a:rPr>
              <a:t>e.g. whether staff have company car or their own car. </a:t>
            </a:r>
            <a:br>
              <a:rPr lang="en-GB" sz="3200" dirty="0">
                <a:solidFill>
                  <a:srgbClr val="FFFFFF"/>
                </a:solidFill>
              </a:rPr>
            </a:br>
            <a:r>
              <a:rPr lang="en-GB" sz="3200" dirty="0">
                <a:solidFill>
                  <a:srgbClr val="FFFFFF"/>
                </a:solidFill>
              </a:rPr>
              <a:t>How can we reflect this in the tool?</a:t>
            </a:r>
          </a:p>
        </p:txBody>
      </p:sp>
      <p:graphicFrame>
        <p:nvGraphicFramePr>
          <p:cNvPr id="18" name="Content Placeholder 2">
            <a:extLst>
              <a:ext uri="{FF2B5EF4-FFF2-40B4-BE49-F238E27FC236}">
                <a16:creationId xmlns:a16="http://schemas.microsoft.com/office/drawing/2014/main" id="{414DC80F-8CAD-C6D3-A5CF-6C3FE4071F87}"/>
              </a:ext>
            </a:extLst>
          </p:cNvPr>
          <p:cNvGraphicFramePr>
            <a:graphicFrameLocks noGrp="1"/>
          </p:cNvGraphicFramePr>
          <p:nvPr>
            <p:ph idx="1"/>
            <p:extLst>
              <p:ext uri="{D42A27DB-BD31-4B8C-83A1-F6EECF244321}">
                <p14:modId xmlns:p14="http://schemas.microsoft.com/office/powerpoint/2010/main" val="412634412"/>
              </p:ext>
            </p:extLst>
          </p:nvPr>
        </p:nvGraphicFramePr>
        <p:xfrm>
          <a:off x="4646951" y="750440"/>
          <a:ext cx="6831687"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23540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1C20516-F142-41B7-81B6-56EB27521E12}"/>
              </a:ext>
            </a:extLst>
          </p:cNvPr>
          <p:cNvSpPr>
            <a:spLocks noGrp="1"/>
          </p:cNvSpPr>
          <p:nvPr>
            <p:ph type="title"/>
          </p:nvPr>
        </p:nvSpPr>
        <p:spPr>
          <a:xfrm>
            <a:off x="804672" y="640080"/>
            <a:ext cx="3282696" cy="5257800"/>
          </a:xfrm>
        </p:spPr>
        <p:txBody>
          <a:bodyPr>
            <a:normAutofit/>
          </a:bodyPr>
          <a:lstStyle/>
          <a:p>
            <a:r>
              <a:rPr lang="en-GB" b="1">
                <a:solidFill>
                  <a:schemeClr val="bg1"/>
                </a:solidFill>
              </a:rPr>
              <a:t>If I submit my costs, will the council start to pay them?</a:t>
            </a:r>
          </a:p>
        </p:txBody>
      </p:sp>
      <p:sp>
        <p:nvSpPr>
          <p:cNvPr id="3" name="Content Placeholder 2">
            <a:extLst>
              <a:ext uri="{FF2B5EF4-FFF2-40B4-BE49-F238E27FC236}">
                <a16:creationId xmlns:a16="http://schemas.microsoft.com/office/drawing/2014/main" id="{9B094954-8EFC-4384-86B4-640589C86267}"/>
              </a:ext>
            </a:extLst>
          </p:cNvPr>
          <p:cNvSpPr>
            <a:spLocks noGrp="1"/>
          </p:cNvSpPr>
          <p:nvPr>
            <p:ph idx="1"/>
          </p:nvPr>
        </p:nvSpPr>
        <p:spPr>
          <a:xfrm>
            <a:off x="5358384" y="640081"/>
            <a:ext cx="6024654" cy="5257800"/>
          </a:xfrm>
        </p:spPr>
        <p:txBody>
          <a:bodyPr anchor="ctr">
            <a:normAutofit fontScale="77500" lnSpcReduction="20000"/>
          </a:bodyPr>
          <a:lstStyle/>
          <a:p>
            <a:endParaRPr lang="en-GB" sz="2400" dirty="0">
              <a:latin typeface="Calibri" panose="020F0502020204030204" pitchFamily="34" charset="0"/>
              <a:ea typeface="Calibri" panose="020F0502020204030204" pitchFamily="34" charset="0"/>
            </a:endParaRPr>
          </a:p>
          <a:p>
            <a:r>
              <a:rPr lang="en-GB" sz="2400" dirty="0">
                <a:effectLst/>
                <a:latin typeface="Calibri" panose="020F0502020204030204" pitchFamily="34" charset="0"/>
                <a:ea typeface="Calibri" panose="020F0502020204030204" pitchFamily="34" charset="0"/>
              </a:rPr>
              <a:t>This exercise is about gathering the real costs that providers face in delivering their business</a:t>
            </a:r>
          </a:p>
          <a:p>
            <a:r>
              <a:rPr lang="en-GB" sz="2400" dirty="0">
                <a:latin typeface="Calibri" panose="020F0502020204030204" pitchFamily="34" charset="0"/>
                <a:ea typeface="Calibri" panose="020F0502020204030204" pitchFamily="34" charset="0"/>
              </a:rPr>
              <a:t>It doesn’t immediately establish a new price</a:t>
            </a:r>
          </a:p>
          <a:p>
            <a:endParaRPr lang="en-GB" sz="2400" dirty="0">
              <a:latin typeface="Calibri" panose="020F0502020204030204" pitchFamily="34" charset="0"/>
              <a:ea typeface="Calibri" panose="020F0502020204030204" pitchFamily="34" charset="0"/>
            </a:endParaRPr>
          </a:p>
          <a:p>
            <a:r>
              <a:rPr lang="en-GB" sz="2400" dirty="0">
                <a:latin typeface="Calibri" panose="020F0502020204030204" pitchFamily="34" charset="0"/>
                <a:ea typeface="Calibri" panose="020F0502020204030204" pitchFamily="34" charset="0"/>
              </a:rPr>
              <a:t>We’re hoping that providers not currently being commissioned by the council will also submit their costs</a:t>
            </a:r>
          </a:p>
          <a:p>
            <a:pPr marL="0" indent="0">
              <a:buNone/>
            </a:pPr>
            <a:endParaRPr lang="en-GB" sz="2400" dirty="0">
              <a:effectLst/>
              <a:latin typeface="Calibri" panose="020F0502020204030204" pitchFamily="34" charset="0"/>
              <a:ea typeface="Calibri" panose="020F0502020204030204" pitchFamily="34" charset="0"/>
            </a:endParaRPr>
          </a:p>
          <a:p>
            <a:r>
              <a:rPr lang="en-GB" sz="2400" dirty="0">
                <a:latin typeface="Calibri" panose="020F0502020204030204" pitchFamily="34" charset="0"/>
                <a:ea typeface="Calibri" panose="020F0502020204030204" pitchFamily="34" charset="0"/>
              </a:rPr>
              <a:t>We’ll be looking at the median costs of delivering care. This median is referred to by govt as the </a:t>
            </a:r>
            <a:r>
              <a:rPr lang="en-GB" sz="2400" i="1" dirty="0">
                <a:latin typeface="Calibri" panose="020F0502020204030204" pitchFamily="34" charset="0"/>
                <a:ea typeface="Calibri" panose="020F0502020204030204" pitchFamily="34" charset="0"/>
              </a:rPr>
              <a:t>fair cost of care</a:t>
            </a:r>
            <a:r>
              <a:rPr lang="en-GB" sz="2400" dirty="0">
                <a:latin typeface="Calibri" panose="020F0502020204030204" pitchFamily="34" charset="0"/>
                <a:ea typeface="Calibri" panose="020F0502020204030204" pitchFamily="34" charset="0"/>
              </a:rPr>
              <a:t>.</a:t>
            </a:r>
          </a:p>
          <a:p>
            <a:endParaRPr lang="en-GB" sz="2400" dirty="0">
              <a:effectLst/>
              <a:latin typeface="Calibri" panose="020F0502020204030204" pitchFamily="34" charset="0"/>
              <a:ea typeface="Calibri" panose="020F0502020204030204" pitchFamily="34" charset="0"/>
            </a:endParaRPr>
          </a:p>
          <a:p>
            <a:r>
              <a:rPr lang="en-GB" sz="2400" dirty="0">
                <a:effectLst/>
                <a:latin typeface="Calibri" panose="020F0502020204030204" pitchFamily="34" charset="0"/>
                <a:ea typeface="Calibri" panose="020F0502020204030204" pitchFamily="34" charset="0"/>
              </a:rPr>
              <a:t>We are able to remove outliers that are likely to skew the median</a:t>
            </a:r>
          </a:p>
          <a:p>
            <a:endParaRPr lang="en-GB" sz="2400" dirty="0">
              <a:effectLst/>
              <a:latin typeface="Calibri" panose="020F0502020204030204" pitchFamily="34" charset="0"/>
              <a:ea typeface="Calibri" panose="020F0502020204030204" pitchFamily="34" charset="0"/>
            </a:endParaRPr>
          </a:p>
          <a:p>
            <a:r>
              <a:rPr lang="en-GB" sz="2400" dirty="0">
                <a:effectLst/>
                <a:latin typeface="Calibri" panose="020F0502020204030204" pitchFamily="34" charset="0"/>
                <a:ea typeface="Calibri" panose="020F0502020204030204" pitchFamily="34" charset="0"/>
              </a:rPr>
              <a:t>The government will be asking (via our Market Sustainability Plan) how we plan to move towards the fair cost of care over a period of time</a:t>
            </a:r>
          </a:p>
          <a:p>
            <a:endParaRPr lang="en-GB" sz="24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7389438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E234CF4-802C-4AA1-B540-36C3B838C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9D800584-727A-48CF-8223-244AD9717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67" y="-1"/>
            <a:ext cx="5038344"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54C29A4-7171-B3BC-9A3C-413E64AFB053}"/>
              </a:ext>
            </a:extLst>
          </p:cNvPr>
          <p:cNvSpPr>
            <a:spLocks noGrp="1"/>
          </p:cNvSpPr>
          <p:nvPr>
            <p:ph type="title"/>
          </p:nvPr>
        </p:nvSpPr>
        <p:spPr>
          <a:xfrm>
            <a:off x="930980" y="420624"/>
            <a:ext cx="3926898" cy="6291261"/>
          </a:xfrm>
        </p:spPr>
        <p:txBody>
          <a:bodyPr anchor="ctr">
            <a:normAutofit/>
          </a:bodyPr>
          <a:lstStyle/>
          <a:p>
            <a:r>
              <a:rPr lang="en-GB" sz="5400" b="1" u="sng" dirty="0"/>
              <a:t>Valuable Sources of Help and Information 1</a:t>
            </a:r>
            <a:br>
              <a:rPr lang="en-GB" sz="5400" b="1" u="sng" dirty="0"/>
            </a:br>
            <a:br>
              <a:rPr lang="en-GB" sz="5400" b="1" u="sng" dirty="0"/>
            </a:br>
            <a:r>
              <a:rPr lang="en-GB" sz="5400" b="1" u="sng" dirty="0"/>
              <a:t>General info</a:t>
            </a:r>
            <a:br>
              <a:rPr lang="en-GB" sz="5400" b="1" u="sng" dirty="0"/>
            </a:br>
            <a:br>
              <a:rPr lang="en-GB" sz="5400" b="1" u="sng" dirty="0"/>
            </a:br>
            <a:endParaRPr lang="en-GB" sz="5400" dirty="0"/>
          </a:p>
        </p:txBody>
      </p:sp>
      <p:grpSp>
        <p:nvGrpSpPr>
          <p:cNvPr id="16" name="Group 15">
            <a:extLst>
              <a:ext uri="{FF2B5EF4-FFF2-40B4-BE49-F238E27FC236}">
                <a16:creationId xmlns:a16="http://schemas.microsoft.com/office/drawing/2014/main" id="{B0CED441-B73B-4907-9AF2-614CEAC6A18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5422392" y="64008"/>
            <a:chExt cx="1178966" cy="232963"/>
          </a:xfrm>
        </p:grpSpPr>
        <p:sp>
          <p:nvSpPr>
            <p:cNvPr id="17" name="Rectangle 64">
              <a:extLst>
                <a:ext uri="{FF2B5EF4-FFF2-40B4-BE49-F238E27FC236}">
                  <a16:creationId xmlns:a16="http://schemas.microsoft.com/office/drawing/2014/main" id="{A03170C9-14E4-4D47-827E-51518FA9CA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66">
              <a:extLst>
                <a:ext uri="{FF2B5EF4-FFF2-40B4-BE49-F238E27FC236}">
                  <a16:creationId xmlns:a16="http://schemas.microsoft.com/office/drawing/2014/main" id="{757EFF12-1826-499E-94C2-AF4400A664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64">
              <a:extLst>
                <a:ext uri="{FF2B5EF4-FFF2-40B4-BE49-F238E27FC236}">
                  <a16:creationId xmlns:a16="http://schemas.microsoft.com/office/drawing/2014/main" id="{20CC511B-2DB0-4523-82ED-40CCC5C7D0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66">
              <a:extLst>
                <a:ext uri="{FF2B5EF4-FFF2-40B4-BE49-F238E27FC236}">
                  <a16:creationId xmlns:a16="http://schemas.microsoft.com/office/drawing/2014/main" id="{6CB93565-67D6-49DD-8D4E-4685AC81A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64">
              <a:extLst>
                <a:ext uri="{FF2B5EF4-FFF2-40B4-BE49-F238E27FC236}">
                  <a16:creationId xmlns:a16="http://schemas.microsoft.com/office/drawing/2014/main" id="{AE9D45A7-FFB3-4E69-A4EC-FAA3489B0E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66">
              <a:extLst>
                <a:ext uri="{FF2B5EF4-FFF2-40B4-BE49-F238E27FC236}">
                  <a16:creationId xmlns:a16="http://schemas.microsoft.com/office/drawing/2014/main" id="{A29467A6-0F59-4991-89B5-35408BD725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64">
              <a:extLst>
                <a:ext uri="{FF2B5EF4-FFF2-40B4-BE49-F238E27FC236}">
                  <a16:creationId xmlns:a16="http://schemas.microsoft.com/office/drawing/2014/main" id="{AA726CA1-9A94-4AF0-B9DD-3572C692A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66">
              <a:extLst>
                <a:ext uri="{FF2B5EF4-FFF2-40B4-BE49-F238E27FC236}">
                  <a16:creationId xmlns:a16="http://schemas.microsoft.com/office/drawing/2014/main" id="{EB03BD70-FD68-460B-A88B-005DAB5BED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64">
              <a:extLst>
                <a:ext uri="{FF2B5EF4-FFF2-40B4-BE49-F238E27FC236}">
                  <a16:creationId xmlns:a16="http://schemas.microsoft.com/office/drawing/2014/main" id="{C1040543-6AB1-4FE1-8946-59D0E7BB85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66">
              <a:extLst>
                <a:ext uri="{FF2B5EF4-FFF2-40B4-BE49-F238E27FC236}">
                  <a16:creationId xmlns:a16="http://schemas.microsoft.com/office/drawing/2014/main" id="{BEEF4851-38D3-48A2-B05D-2697716268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64">
              <a:extLst>
                <a:ext uri="{FF2B5EF4-FFF2-40B4-BE49-F238E27FC236}">
                  <a16:creationId xmlns:a16="http://schemas.microsoft.com/office/drawing/2014/main" id="{DEC37F16-C638-42B2-AA09-CA5142D85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66">
              <a:extLst>
                <a:ext uri="{FF2B5EF4-FFF2-40B4-BE49-F238E27FC236}">
                  <a16:creationId xmlns:a16="http://schemas.microsoft.com/office/drawing/2014/main" id="{0AC31779-80E9-4BF3-9703-F63FE8094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64">
              <a:extLst>
                <a:ext uri="{FF2B5EF4-FFF2-40B4-BE49-F238E27FC236}">
                  <a16:creationId xmlns:a16="http://schemas.microsoft.com/office/drawing/2014/main" id="{D71CA5FF-D764-4C4E-8854-E5875684F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66">
              <a:extLst>
                <a:ext uri="{FF2B5EF4-FFF2-40B4-BE49-F238E27FC236}">
                  <a16:creationId xmlns:a16="http://schemas.microsoft.com/office/drawing/2014/main" id="{81A1FA9D-7285-4D42-ADF3-BC14114B27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64">
              <a:extLst>
                <a:ext uri="{FF2B5EF4-FFF2-40B4-BE49-F238E27FC236}">
                  <a16:creationId xmlns:a16="http://schemas.microsoft.com/office/drawing/2014/main" id="{A1E40F6A-5F88-46D9-A510-00D54F0B81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66">
              <a:extLst>
                <a:ext uri="{FF2B5EF4-FFF2-40B4-BE49-F238E27FC236}">
                  <a16:creationId xmlns:a16="http://schemas.microsoft.com/office/drawing/2014/main" id="{938C555D-926A-4092-966E-1BC7E455FF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64">
              <a:extLst>
                <a:ext uri="{FF2B5EF4-FFF2-40B4-BE49-F238E27FC236}">
                  <a16:creationId xmlns:a16="http://schemas.microsoft.com/office/drawing/2014/main" id="{58D049FF-3E13-4E3E-A5BE-CF5253B8E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66">
              <a:extLst>
                <a:ext uri="{FF2B5EF4-FFF2-40B4-BE49-F238E27FC236}">
                  <a16:creationId xmlns:a16="http://schemas.microsoft.com/office/drawing/2014/main" id="{A16547CF-5B03-4E57-B466-A0FDCECADD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Rectangle 64">
              <a:extLst>
                <a:ext uri="{FF2B5EF4-FFF2-40B4-BE49-F238E27FC236}">
                  <a16:creationId xmlns:a16="http://schemas.microsoft.com/office/drawing/2014/main" id="{84C012C4-5959-40D5-8A7B-8542BD4B98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6" name="Rectangle 66">
              <a:extLst>
                <a:ext uri="{FF2B5EF4-FFF2-40B4-BE49-F238E27FC236}">
                  <a16:creationId xmlns:a16="http://schemas.microsoft.com/office/drawing/2014/main" id="{8C7DF75A-2C0D-4388-A295-397333ADBD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 name="Content Placeholder 2">
            <a:extLst>
              <a:ext uri="{FF2B5EF4-FFF2-40B4-BE49-F238E27FC236}">
                <a16:creationId xmlns:a16="http://schemas.microsoft.com/office/drawing/2014/main" id="{70CA0CE9-8D0A-AE53-3347-EF446E44634E}"/>
              </a:ext>
            </a:extLst>
          </p:cNvPr>
          <p:cNvSpPr>
            <a:spLocks noGrp="1"/>
          </p:cNvSpPr>
          <p:nvPr>
            <p:ph idx="1"/>
          </p:nvPr>
        </p:nvSpPr>
        <p:spPr>
          <a:xfrm>
            <a:off x="6421120" y="499833"/>
            <a:ext cx="5100320" cy="5581226"/>
          </a:xfrm>
        </p:spPr>
        <p:txBody>
          <a:bodyPr anchor="ctr">
            <a:normAutofit/>
          </a:bodyPr>
          <a:lstStyle/>
          <a:p>
            <a:pPr marL="0" indent="0">
              <a:buNone/>
            </a:pPr>
            <a:endParaRPr lang="en-GB" sz="1700" dirty="0"/>
          </a:p>
          <a:p>
            <a:pPr lvl="0">
              <a:buNone/>
            </a:pPr>
            <a:r>
              <a:rPr lang="en-GB" sz="2400" b="1" dirty="0">
                <a:solidFill>
                  <a:schemeClr val="tx1"/>
                </a:solidFill>
              </a:rPr>
              <a:t>General Guidance on the Cost of Care </a:t>
            </a:r>
          </a:p>
          <a:p>
            <a:pPr lvl="0">
              <a:buNone/>
            </a:pPr>
            <a:endParaRPr lang="en-GB" sz="2400" dirty="0">
              <a:solidFill>
                <a:schemeClr val="tx1"/>
              </a:solidFill>
            </a:endParaRPr>
          </a:p>
          <a:p>
            <a:r>
              <a:rPr lang="en-GB" sz="2400" dirty="0"/>
              <a:t>Email WSCC with any queries at </a:t>
            </a:r>
            <a:r>
              <a:rPr lang="en-GB" sz="2400" dirty="0">
                <a:hlinkClick r:id="rId2"/>
              </a:rPr>
              <a:t>costofcare@westsussex.gov.uk</a:t>
            </a:r>
            <a:endParaRPr lang="en-GB" sz="2400" dirty="0"/>
          </a:p>
          <a:p>
            <a:pPr marL="0" lvl="0" indent="0">
              <a:buNone/>
            </a:pPr>
            <a:endParaRPr lang="en-GB" sz="2400" dirty="0">
              <a:solidFill>
                <a:schemeClr val="tx1"/>
              </a:solidFill>
            </a:endParaRPr>
          </a:p>
          <a:p>
            <a:pPr lvl="0"/>
            <a:r>
              <a:rPr lang="en-GB" sz="2400" dirty="0"/>
              <a:t>DHSC publication </a:t>
            </a:r>
            <a:r>
              <a:rPr lang="en-GB" sz="2400" dirty="0">
                <a:hlinkClick r:id="rId3"/>
              </a:rPr>
              <a:t>Market Sustainability and Fair Cost of Care Fund</a:t>
            </a:r>
            <a:r>
              <a:rPr lang="en-GB" sz="2400" dirty="0"/>
              <a:t> </a:t>
            </a:r>
          </a:p>
          <a:p>
            <a:pPr lvl="0"/>
            <a:endParaRPr lang="en-GB" sz="2400" dirty="0"/>
          </a:p>
          <a:p>
            <a:pPr lvl="0"/>
            <a:r>
              <a:rPr lang="en-GB" sz="2400" dirty="0"/>
              <a:t>Latest DHSC Guidance on the </a:t>
            </a:r>
            <a:r>
              <a:rPr lang="en-GB" sz="2400" dirty="0">
                <a:hlinkClick r:id="rId4"/>
              </a:rPr>
              <a:t>Market sustainability and fair cost of care fund 2022 to 2023</a:t>
            </a:r>
            <a:endParaRPr lang="en-GB" sz="2400" dirty="0"/>
          </a:p>
          <a:p>
            <a:pPr marL="0" indent="0">
              <a:buNone/>
            </a:pPr>
            <a:endParaRPr lang="en-GB" sz="1700" dirty="0"/>
          </a:p>
          <a:p>
            <a:endParaRPr lang="en-GB" sz="1700" dirty="0"/>
          </a:p>
        </p:txBody>
      </p:sp>
    </p:spTree>
    <p:extLst>
      <p:ext uri="{BB962C8B-B14F-4D97-AF65-F5344CB8AC3E}">
        <p14:creationId xmlns:p14="http://schemas.microsoft.com/office/powerpoint/2010/main" val="35177755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E234CF4-802C-4AA1-B540-36C3B838C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D800584-727A-48CF-8223-244AD9717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67" y="-1"/>
            <a:ext cx="5038344"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4C29A4-7171-B3BC-9A3C-413E64AFB053}"/>
              </a:ext>
            </a:extLst>
          </p:cNvPr>
          <p:cNvSpPr>
            <a:spLocks noGrp="1"/>
          </p:cNvSpPr>
          <p:nvPr>
            <p:ph type="title"/>
          </p:nvPr>
        </p:nvSpPr>
        <p:spPr>
          <a:xfrm>
            <a:off x="930980" y="420624"/>
            <a:ext cx="3926898" cy="6291261"/>
          </a:xfrm>
        </p:spPr>
        <p:txBody>
          <a:bodyPr anchor="ctr">
            <a:normAutofit fontScale="90000"/>
          </a:bodyPr>
          <a:lstStyle/>
          <a:p>
            <a:r>
              <a:rPr lang="en-GB" sz="5400" b="1" u="sng" dirty="0"/>
              <a:t>Valuable Sources of Help and Information 2 </a:t>
            </a:r>
            <a:br>
              <a:rPr lang="en-GB" sz="5400" b="1" u="sng" dirty="0"/>
            </a:br>
            <a:br>
              <a:rPr lang="en-GB" sz="5400" b="1" u="sng" dirty="0"/>
            </a:br>
            <a:r>
              <a:rPr lang="en-GB" sz="5400" b="1" u="sng" dirty="0"/>
              <a:t>Home Care tool </a:t>
            </a:r>
            <a:br>
              <a:rPr lang="en-GB" sz="5400" b="1" u="sng" dirty="0"/>
            </a:br>
            <a:br>
              <a:rPr lang="en-GB" sz="5400" b="1" u="sng" dirty="0"/>
            </a:br>
            <a:endParaRPr lang="en-GB" sz="5400" dirty="0"/>
          </a:p>
        </p:txBody>
      </p:sp>
      <p:grpSp>
        <p:nvGrpSpPr>
          <p:cNvPr id="16" name="Group 15">
            <a:extLst>
              <a:ext uri="{FF2B5EF4-FFF2-40B4-BE49-F238E27FC236}">
                <a16:creationId xmlns:a16="http://schemas.microsoft.com/office/drawing/2014/main" id="{B0CED441-B73B-4907-9AF2-614CEAC6A18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5422392" y="64008"/>
            <a:chExt cx="1178966" cy="232963"/>
          </a:xfrm>
        </p:grpSpPr>
        <p:sp>
          <p:nvSpPr>
            <p:cNvPr id="17" name="Rectangle 64">
              <a:extLst>
                <a:ext uri="{FF2B5EF4-FFF2-40B4-BE49-F238E27FC236}">
                  <a16:creationId xmlns:a16="http://schemas.microsoft.com/office/drawing/2014/main" id="{A03170C9-14E4-4D47-827E-51518FA9CA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757EFF12-1826-499E-94C2-AF4400A664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20CC511B-2DB0-4523-82ED-40CCC5C7D0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6CB93565-67D6-49DD-8D4E-4685AC81A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AE9D45A7-FFB3-4E69-A4EC-FAA3489B0E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A29467A6-0F59-4991-89B5-35408BD725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AA726CA1-9A94-4AF0-B9DD-3572C692A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EB03BD70-FD68-460B-A88B-005DAB5BED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C1040543-6AB1-4FE1-8946-59D0E7BB85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BEEF4851-38D3-48A2-B05D-2697716268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DEC37F16-C638-42B2-AA09-CA5142D85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0AC31779-80E9-4BF3-9703-F63FE8094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D71CA5FF-D764-4C4E-8854-E5875684F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81A1FA9D-7285-4D42-ADF3-BC14114B27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A1E40F6A-5F88-46D9-A510-00D54F0B81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938C555D-926A-4092-966E-1BC7E455FF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4">
              <a:extLst>
                <a:ext uri="{FF2B5EF4-FFF2-40B4-BE49-F238E27FC236}">
                  <a16:creationId xmlns:a16="http://schemas.microsoft.com/office/drawing/2014/main" id="{58D049FF-3E13-4E3E-A5BE-CF5253B8E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A16547CF-5B03-4E57-B466-A0FDCECADD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4">
              <a:extLst>
                <a:ext uri="{FF2B5EF4-FFF2-40B4-BE49-F238E27FC236}">
                  <a16:creationId xmlns:a16="http://schemas.microsoft.com/office/drawing/2014/main" id="{84C012C4-5959-40D5-8A7B-8542BD4B98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8C7DF75A-2C0D-4388-A295-397333ADBD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70CA0CE9-8D0A-AE53-3347-EF446E44634E}"/>
              </a:ext>
            </a:extLst>
          </p:cNvPr>
          <p:cNvSpPr>
            <a:spLocks noGrp="1"/>
          </p:cNvSpPr>
          <p:nvPr>
            <p:ph idx="1"/>
          </p:nvPr>
        </p:nvSpPr>
        <p:spPr>
          <a:xfrm>
            <a:off x="6421120" y="499833"/>
            <a:ext cx="5100320" cy="5581226"/>
          </a:xfrm>
        </p:spPr>
        <p:txBody>
          <a:bodyPr anchor="ctr">
            <a:normAutofit/>
          </a:bodyPr>
          <a:lstStyle/>
          <a:p>
            <a:endParaRPr lang="en-GB" sz="1800" b="1" dirty="0">
              <a:effectLst/>
              <a:latin typeface="Arial" panose="020B0604020202020204" pitchFamily="34" charset="0"/>
              <a:ea typeface="Calibri" panose="020F0502020204030204" pitchFamily="34" charset="0"/>
            </a:endParaRPr>
          </a:p>
          <a:p>
            <a:pPr marL="0" indent="0">
              <a:buNone/>
            </a:pPr>
            <a:r>
              <a:rPr lang="en-GB" sz="2000" b="1" dirty="0">
                <a:effectLst/>
                <a:ea typeface="Calibri" panose="020F0502020204030204" pitchFamily="34" charset="0"/>
              </a:rPr>
              <a:t>How to access the Home Care Tool </a:t>
            </a:r>
            <a:endParaRPr lang="en-GB" sz="2000" dirty="0">
              <a:effectLst/>
              <a:ea typeface="Calibri" panose="020F0502020204030204" pitchFamily="34" charset="0"/>
            </a:endParaRPr>
          </a:p>
          <a:p>
            <a:pPr marL="0" indent="0">
              <a:buNone/>
            </a:pPr>
            <a:r>
              <a:rPr lang="en-GB" sz="2000" dirty="0">
                <a:effectLst/>
                <a:ea typeface="Calibri" panose="020F0502020204030204" pitchFamily="34" charset="0"/>
              </a:rPr>
              <a:t>Download the Excel based tool from </a:t>
            </a:r>
            <a:r>
              <a:rPr lang="en-GB" sz="2000" u="sng" dirty="0">
                <a:solidFill>
                  <a:srgbClr val="0563C1"/>
                </a:solidFill>
                <a:effectLst/>
                <a:ea typeface="Calibri" panose="020F0502020204030204" pitchFamily="34" charset="0"/>
                <a:hlinkClick r:id="rId3"/>
              </a:rPr>
              <a:t>here</a:t>
            </a:r>
            <a:endParaRPr lang="en-GB" sz="2000" dirty="0">
              <a:effectLst/>
              <a:ea typeface="Calibri" panose="020F0502020204030204" pitchFamily="34" charset="0"/>
            </a:endParaRPr>
          </a:p>
          <a:p>
            <a:pPr marL="0" indent="0">
              <a:buNone/>
            </a:pPr>
            <a:r>
              <a:rPr lang="en-GB" sz="2000" dirty="0">
                <a:effectLst/>
                <a:ea typeface="Calibri" panose="020F0502020204030204" pitchFamily="34" charset="0"/>
              </a:rPr>
              <a:t> </a:t>
            </a:r>
          </a:p>
          <a:p>
            <a:pPr marL="0" indent="0">
              <a:buNone/>
            </a:pPr>
            <a:r>
              <a:rPr lang="en-GB" sz="2000" b="1" dirty="0">
                <a:effectLst/>
                <a:ea typeface="Calibri" panose="020F0502020204030204" pitchFamily="34" charset="0"/>
              </a:rPr>
              <a:t>Support and guidance on the Home Care Tool</a:t>
            </a:r>
            <a:endParaRPr lang="en-GB" sz="2000" dirty="0">
              <a:effectLst/>
              <a:ea typeface="Calibri" panose="020F0502020204030204" pitchFamily="34" charset="0"/>
            </a:endParaRPr>
          </a:p>
          <a:p>
            <a:pPr marL="0" indent="0">
              <a:buNone/>
            </a:pPr>
            <a:r>
              <a:rPr lang="en-GB" sz="2000" dirty="0">
                <a:effectLst/>
                <a:ea typeface="Calibri" panose="020F0502020204030204" pitchFamily="34" charset="0"/>
              </a:rPr>
              <a:t>FAQs, instruction videos, demo recordings and other support </a:t>
            </a:r>
            <a:r>
              <a:rPr lang="en-GB" sz="2000" u="sng" dirty="0" err="1">
                <a:solidFill>
                  <a:srgbClr val="0563C1"/>
                </a:solidFill>
                <a:effectLst/>
                <a:ea typeface="Calibri" panose="020F0502020204030204" pitchFamily="34" charset="0"/>
                <a:hlinkClick r:id="rId4"/>
              </a:rPr>
              <a:t>Support</a:t>
            </a:r>
            <a:r>
              <a:rPr lang="en-GB" sz="2000" u="sng" dirty="0">
                <a:solidFill>
                  <a:srgbClr val="0563C1"/>
                </a:solidFill>
                <a:effectLst/>
                <a:ea typeface="Calibri" panose="020F0502020204030204" pitchFamily="34" charset="0"/>
                <a:hlinkClick r:id="rId4"/>
              </a:rPr>
              <a:t> Website</a:t>
            </a:r>
            <a:endParaRPr lang="en-GB" sz="2000" u="sng" dirty="0">
              <a:solidFill>
                <a:srgbClr val="0563C1"/>
              </a:solidFill>
              <a:effectLst/>
              <a:ea typeface="Calibri" panose="020F0502020204030204" pitchFamily="34" charset="0"/>
            </a:endParaRPr>
          </a:p>
          <a:p>
            <a:pPr marL="0" indent="0">
              <a:buNone/>
            </a:pPr>
            <a:endParaRPr lang="en-GB" sz="2000" dirty="0">
              <a:effectLst/>
              <a:ea typeface="Calibri" panose="020F0502020204030204" pitchFamily="34" charset="0"/>
            </a:endParaRPr>
          </a:p>
          <a:p>
            <a:pPr marL="0" indent="0">
              <a:buNone/>
            </a:pPr>
            <a:r>
              <a:rPr lang="en-GB" sz="1700" dirty="0">
                <a:solidFill>
                  <a:srgbClr val="FF0000"/>
                </a:solidFill>
              </a:rPr>
              <a:t> </a:t>
            </a:r>
          </a:p>
          <a:p>
            <a:endParaRPr lang="en-GB" sz="1700" dirty="0"/>
          </a:p>
          <a:p>
            <a:endParaRPr lang="en-GB" sz="1700" dirty="0"/>
          </a:p>
        </p:txBody>
      </p:sp>
    </p:spTree>
    <p:extLst>
      <p:ext uri="{BB962C8B-B14F-4D97-AF65-F5344CB8AC3E}">
        <p14:creationId xmlns:p14="http://schemas.microsoft.com/office/powerpoint/2010/main" val="37591183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36562D50-DF61-47B0-A4C3-B79FAA06EB18}"/>
              </a:ext>
            </a:extLst>
          </p:cNvPr>
          <p:cNvSpPr>
            <a:spLocks noGrp="1"/>
          </p:cNvSpPr>
          <p:nvPr>
            <p:ph idx="1"/>
          </p:nvPr>
        </p:nvSpPr>
        <p:spPr>
          <a:xfrm>
            <a:off x="4447308" y="591344"/>
            <a:ext cx="6906491" cy="5585619"/>
          </a:xfrm>
        </p:spPr>
        <p:txBody>
          <a:bodyPr anchor="ctr">
            <a:normAutofit/>
          </a:bodyPr>
          <a:lstStyle/>
          <a:p>
            <a:pPr marL="0" indent="0" fontAlgn="base">
              <a:spcAft>
                <a:spcPts val="800"/>
              </a:spcAft>
              <a:buNone/>
            </a:pPr>
            <a:r>
              <a:rPr lang="en-GB" sz="1300" u="sng" kern="1200">
                <a:effectLst/>
                <a:latin typeface="Arial" panose="020B0604020202020204" pitchFamily="34" charset="0"/>
                <a:ea typeface="Times New Roman" panose="02020603050405020304" pitchFamily="18" charset="0"/>
                <a:cs typeface="Arial" panose="020B0604020202020204" pitchFamily="34" charset="0"/>
                <a:hlinkClick r:id="rId2"/>
              </a:rPr>
              <a:t>marketsreform@dhsc.gov.uk </a:t>
            </a:r>
            <a:endParaRPr lang="en-GB" sz="1300">
              <a:effectLst/>
              <a:latin typeface="Arial" panose="020B0604020202020204" pitchFamily="34" charset="0"/>
              <a:ea typeface="Calibri" panose="020F0502020204030204" pitchFamily="34" charset="0"/>
              <a:cs typeface="Times New Roman" panose="02020603050405020304" pitchFamily="18" charset="0"/>
            </a:endParaRPr>
          </a:p>
          <a:p>
            <a:pPr marL="0" lvl="0" indent="0">
              <a:buNone/>
            </a:pPr>
            <a:r>
              <a:rPr lang="en-GB" sz="1300">
                <a:effectLst/>
                <a:latin typeface="Arial" panose="020B0604020202020204" pitchFamily="34" charset="0"/>
                <a:ea typeface="Calibri" panose="020F0502020204030204" pitchFamily="34" charset="0"/>
                <a:cs typeface="Arial" panose="020B0604020202020204" pitchFamily="34" charset="0"/>
              </a:rPr>
              <a:t>Managed by Department of Health and Social Care (DHSC)</a:t>
            </a:r>
            <a:endParaRPr lang="en-GB" sz="1300">
              <a:effectLst/>
              <a:latin typeface="Arial" panose="020B0604020202020204" pitchFamily="34" charset="0"/>
              <a:ea typeface="Calibri" panose="020F0502020204030204" pitchFamily="34" charset="0"/>
              <a:cs typeface="Times New Roman" panose="02020603050405020304" pitchFamily="18" charset="0"/>
            </a:endParaRPr>
          </a:p>
          <a:p>
            <a:pPr marL="0" lvl="0" indent="0">
              <a:spcAft>
                <a:spcPts val="800"/>
              </a:spcAft>
              <a:buNone/>
            </a:pPr>
            <a:r>
              <a:rPr lang="en-GB" sz="1300">
                <a:effectLst/>
                <a:latin typeface="Arial" panose="020B0604020202020204" pitchFamily="34" charset="0"/>
                <a:ea typeface="Calibri" panose="020F0502020204030204" pitchFamily="34" charset="0"/>
                <a:cs typeface="Arial" panose="020B0604020202020204" pitchFamily="34" charset="0"/>
              </a:rPr>
              <a:t>This is the most appropriate helpdesk for any questions or clarification about the DHSC Guidance, funding conditions or wider charging reform.</a:t>
            </a:r>
            <a:endParaRPr lang="en-GB" sz="1300">
              <a:effectLst/>
              <a:latin typeface="Arial" panose="020B0604020202020204" pitchFamily="34" charset="0"/>
              <a:ea typeface="Calibri" panose="020F0502020204030204" pitchFamily="34" charset="0"/>
              <a:cs typeface="Times New Roman" panose="02020603050405020304" pitchFamily="18" charset="0"/>
            </a:endParaRPr>
          </a:p>
          <a:p>
            <a:pPr marL="0" indent="0" fontAlgn="base">
              <a:spcAft>
                <a:spcPts val="800"/>
              </a:spcAft>
              <a:buNone/>
            </a:pPr>
            <a:r>
              <a:rPr lang="en-GB" sz="1300" u="sng" kern="1200">
                <a:effectLst/>
                <a:latin typeface="Arial" panose="020B0604020202020204" pitchFamily="34" charset="0"/>
                <a:ea typeface="Times New Roman" panose="02020603050405020304" pitchFamily="18" charset="0"/>
                <a:cs typeface="Arial" panose="020B0604020202020204" pitchFamily="34" charset="0"/>
                <a:hlinkClick r:id="rId3"/>
              </a:rPr>
              <a:t>MarketsandCommissioning@local.gov.uk</a:t>
            </a:r>
            <a:r>
              <a:rPr lang="en-GB" sz="1300" kern="1200">
                <a:effectLst/>
                <a:latin typeface="Arial" panose="020B0604020202020204" pitchFamily="34" charset="0"/>
                <a:ea typeface="Times New Roman" panose="02020603050405020304" pitchFamily="18" charset="0"/>
                <a:cs typeface="Arial" panose="020B0604020202020204" pitchFamily="34" charset="0"/>
              </a:rPr>
              <a:t> </a:t>
            </a:r>
            <a:endParaRPr lang="en-GB" sz="1300">
              <a:effectLst/>
              <a:latin typeface="Arial" panose="020B0604020202020204" pitchFamily="34" charset="0"/>
              <a:ea typeface="Calibri" panose="020F0502020204030204" pitchFamily="34" charset="0"/>
              <a:cs typeface="Times New Roman" panose="02020603050405020304" pitchFamily="18" charset="0"/>
            </a:endParaRPr>
          </a:p>
          <a:p>
            <a:pPr marL="0" lvl="0" indent="0">
              <a:spcAft>
                <a:spcPts val="800"/>
              </a:spcAft>
              <a:buNone/>
            </a:pPr>
            <a:r>
              <a:rPr lang="en-GB" sz="1300">
                <a:effectLst/>
                <a:latin typeface="Arial" panose="020B0604020202020204" pitchFamily="34" charset="0"/>
                <a:ea typeface="Calibri" panose="020F0502020204030204" pitchFamily="34" charset="0"/>
                <a:cs typeface="Arial" panose="020B0604020202020204" pitchFamily="34" charset="0"/>
              </a:rPr>
              <a:t>Managed by CHIP and is likely to be of most benefit to local authority colleagues delivering cost of care exercises and seeking guidance, clarification and support.</a:t>
            </a:r>
            <a:endParaRPr lang="en-GB" sz="1300">
              <a:effectLst/>
              <a:latin typeface="Arial" panose="020B0604020202020204" pitchFamily="34" charset="0"/>
              <a:ea typeface="Calibri" panose="020F0502020204030204" pitchFamily="34" charset="0"/>
              <a:cs typeface="Times New Roman" panose="02020603050405020304" pitchFamily="18" charset="0"/>
            </a:endParaRPr>
          </a:p>
          <a:p>
            <a:pPr marL="0" indent="0" fontAlgn="base">
              <a:spcAft>
                <a:spcPts val="800"/>
              </a:spcAft>
              <a:buNone/>
            </a:pPr>
            <a:r>
              <a:rPr lang="en-GB" sz="1300" u="sng" kern="1200">
                <a:effectLst/>
                <a:latin typeface="Arial" panose="020B0604020202020204" pitchFamily="34" charset="0"/>
                <a:ea typeface="Times New Roman" panose="02020603050405020304" pitchFamily="18" charset="0"/>
                <a:cs typeface="Arial" panose="020B0604020202020204" pitchFamily="34" charset="0"/>
                <a:hlinkClick r:id="rId4"/>
              </a:rPr>
              <a:t>FCC@CareProviderAlliance.org.uk</a:t>
            </a:r>
            <a:endParaRPr lang="en-GB" sz="1300">
              <a:effectLst/>
              <a:latin typeface="Arial" panose="020B0604020202020204" pitchFamily="34" charset="0"/>
              <a:ea typeface="Calibri" panose="020F0502020204030204" pitchFamily="34" charset="0"/>
              <a:cs typeface="Times New Roman" panose="02020603050405020304" pitchFamily="18" charset="0"/>
            </a:endParaRPr>
          </a:p>
          <a:p>
            <a:pPr marL="0" lvl="0" indent="0">
              <a:spcAft>
                <a:spcPts val="800"/>
              </a:spcAft>
              <a:buNone/>
            </a:pPr>
            <a:r>
              <a:rPr lang="en-GB" sz="1300">
                <a:effectLst/>
                <a:latin typeface="Arial" panose="020B0604020202020204" pitchFamily="34" charset="0"/>
                <a:ea typeface="Calibri" panose="020F0502020204030204" pitchFamily="34" charset="0"/>
                <a:cs typeface="Arial" panose="020B0604020202020204" pitchFamily="34" charset="0"/>
              </a:rPr>
              <a:t>Managed by Care Provider Alliance and is likely to be of most benefit to provider colleagues participating in cost of care exercises and seeking guidance, clarification and support. </a:t>
            </a:r>
            <a:r>
              <a:rPr lang="en-GB" sz="1300" kern="1200">
                <a:effectLst/>
                <a:latin typeface="Arial" panose="020B0604020202020204" pitchFamily="34" charset="0"/>
                <a:ea typeface="Times New Roman" panose="02020603050405020304" pitchFamily="18" charset="0"/>
                <a:cs typeface="Arial" panose="020B0604020202020204" pitchFamily="34" charset="0"/>
              </a:rPr>
              <a:t> </a:t>
            </a:r>
            <a:endParaRPr lang="en-GB" sz="1300">
              <a:effectLst/>
              <a:latin typeface="Arial" panose="020B0604020202020204" pitchFamily="34" charset="0"/>
              <a:ea typeface="Calibri" panose="020F0502020204030204" pitchFamily="34" charset="0"/>
              <a:cs typeface="Times New Roman" panose="02020603050405020304" pitchFamily="18" charset="0"/>
            </a:endParaRPr>
          </a:p>
          <a:p>
            <a:pPr marL="0" indent="0" fontAlgn="base">
              <a:spcAft>
                <a:spcPts val="800"/>
              </a:spcAft>
              <a:buNone/>
            </a:pPr>
            <a:r>
              <a:rPr lang="en-GB" sz="1300" u="sng" kern="1200">
                <a:effectLst/>
                <a:latin typeface="Arial" panose="020B0604020202020204" pitchFamily="34" charset="0"/>
                <a:ea typeface="Times New Roman" panose="02020603050405020304" pitchFamily="18" charset="0"/>
                <a:cs typeface="Arial" panose="020B0604020202020204" pitchFamily="34" charset="0"/>
                <a:hlinkClick r:id="rId5"/>
              </a:rPr>
              <a:t>CareCubed@iese.org.uk</a:t>
            </a:r>
            <a:endParaRPr lang="en-GB" sz="1300">
              <a:effectLst/>
              <a:latin typeface="Arial" panose="020B0604020202020204" pitchFamily="34" charset="0"/>
              <a:ea typeface="Calibri" panose="020F0502020204030204" pitchFamily="34" charset="0"/>
              <a:cs typeface="Times New Roman" panose="02020603050405020304" pitchFamily="18" charset="0"/>
            </a:endParaRPr>
          </a:p>
          <a:p>
            <a:pPr marL="0" lvl="0" indent="0">
              <a:spcAft>
                <a:spcPts val="800"/>
              </a:spcAft>
              <a:buNone/>
            </a:pPr>
            <a:r>
              <a:rPr lang="en-GB" sz="1300">
                <a:effectLst/>
                <a:latin typeface="Arial" panose="020B0604020202020204" pitchFamily="34" charset="0"/>
                <a:ea typeface="Calibri" panose="020F0502020204030204" pitchFamily="34" charset="0"/>
                <a:cs typeface="Arial" panose="020B0604020202020204" pitchFamily="34" charset="0"/>
              </a:rPr>
              <a:t>Managed by iESE, who have developed the Care Home Cost of Care Tool. This should be used for technical questions about the Tool and to provide feedback and suggestions.</a:t>
            </a:r>
            <a:endParaRPr lang="en-GB" sz="1300">
              <a:effectLst/>
              <a:latin typeface="Arial" panose="020B0604020202020204" pitchFamily="34" charset="0"/>
              <a:ea typeface="Calibri" panose="020F0502020204030204" pitchFamily="34" charset="0"/>
              <a:cs typeface="Times New Roman" panose="02020603050405020304" pitchFamily="18" charset="0"/>
            </a:endParaRPr>
          </a:p>
          <a:p>
            <a:pPr marL="0" indent="0" fontAlgn="base">
              <a:spcAft>
                <a:spcPts val="800"/>
              </a:spcAft>
              <a:buNone/>
            </a:pPr>
            <a:r>
              <a:rPr lang="en-GB" sz="1300" u="sng" kern="1200">
                <a:effectLst/>
                <a:latin typeface="Arial" panose="020B0604020202020204" pitchFamily="34" charset="0"/>
                <a:ea typeface="Times New Roman" panose="02020603050405020304" pitchFamily="18" charset="0"/>
                <a:cs typeface="Arial" panose="020B0604020202020204" pitchFamily="34" charset="0"/>
                <a:hlinkClick r:id="rId6"/>
              </a:rPr>
              <a:t>support@CostOfCareToolkit.co.uk</a:t>
            </a:r>
            <a:endParaRPr lang="en-GB" sz="1300">
              <a:effectLst/>
              <a:latin typeface="Arial" panose="020B0604020202020204" pitchFamily="34" charset="0"/>
              <a:ea typeface="Calibri" panose="020F0502020204030204" pitchFamily="34" charset="0"/>
              <a:cs typeface="Times New Roman" panose="02020603050405020304" pitchFamily="18" charset="0"/>
            </a:endParaRPr>
          </a:p>
          <a:p>
            <a:pPr marL="0" lvl="0" indent="0">
              <a:spcAft>
                <a:spcPts val="800"/>
              </a:spcAft>
              <a:buNone/>
            </a:pPr>
            <a:r>
              <a:rPr lang="en-GB" sz="1300">
                <a:effectLst/>
                <a:latin typeface="Arial" panose="020B0604020202020204" pitchFamily="34" charset="0"/>
                <a:ea typeface="Calibri" panose="020F0502020204030204" pitchFamily="34" charset="0"/>
                <a:cs typeface="Arial" panose="020B0604020202020204" pitchFamily="34" charset="0"/>
              </a:rPr>
              <a:t>Managed by ARCC-HR Ltd, who have developed the Domiciliary Care Cost of Care Tool. This should be used for technical questions about the Tool and to provide feedback and suggestions. </a:t>
            </a:r>
            <a:endParaRPr lang="en-GB" sz="130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1663688B-1BA1-4E30-8F50-6E2D725ADEB6}"/>
              </a:ext>
            </a:extLst>
          </p:cNvPr>
          <p:cNvSpPr txBox="1"/>
          <p:nvPr/>
        </p:nvSpPr>
        <p:spPr>
          <a:xfrm>
            <a:off x="169682" y="1750979"/>
            <a:ext cx="2836165" cy="34163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5400" b="0" i="0" u="none" strike="noStrike" kern="1200" cap="none" spc="0" normalizeH="0" baseline="0" noProof="0" dirty="0">
                <a:ln>
                  <a:noFill/>
                </a:ln>
                <a:solidFill>
                  <a:prstClr val="white"/>
                </a:solidFill>
                <a:effectLst/>
                <a:uLnTx/>
                <a:uFillTx/>
                <a:latin typeface="Calibri" panose="020F0502020204030204"/>
                <a:ea typeface="+mn-ea"/>
                <a:cs typeface="+mn-cs"/>
              </a:rPr>
              <a:t>Cost of Care Helpdesk Emails</a:t>
            </a:r>
          </a:p>
        </p:txBody>
      </p:sp>
    </p:spTree>
    <p:extLst>
      <p:ext uri="{BB962C8B-B14F-4D97-AF65-F5344CB8AC3E}">
        <p14:creationId xmlns:p14="http://schemas.microsoft.com/office/powerpoint/2010/main" val="3391493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5">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13"/>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7D847716-DF0A-A0B8-DDF6-23B8D9E74AEF}"/>
              </a:ext>
            </a:extLst>
          </p:cNvPr>
          <p:cNvSpPr>
            <a:spLocks noGrp="1"/>
          </p:cNvSpPr>
          <p:nvPr>
            <p:ph type="title"/>
          </p:nvPr>
        </p:nvSpPr>
        <p:spPr>
          <a:xfrm>
            <a:off x="479394" y="1070800"/>
            <a:ext cx="3939688" cy="5583126"/>
          </a:xfrm>
        </p:spPr>
        <p:txBody>
          <a:bodyPr>
            <a:normAutofit/>
          </a:bodyPr>
          <a:lstStyle/>
          <a:p>
            <a:pPr algn="r"/>
            <a:r>
              <a:rPr lang="en-GB" sz="8000" dirty="0"/>
              <a:t>What is the Cost of Care exercise? </a:t>
            </a:r>
            <a:br>
              <a:rPr lang="en-GB" sz="8000" dirty="0"/>
            </a:br>
            <a:endParaRPr lang="en-GB" sz="8000" dirty="0"/>
          </a:p>
        </p:txBody>
      </p:sp>
      <p:cxnSp>
        <p:nvCxnSpPr>
          <p:cNvPr id="28" name="Straight Connector 27">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21" name="Content Placeholder 2">
            <a:extLst>
              <a:ext uri="{FF2B5EF4-FFF2-40B4-BE49-F238E27FC236}">
                <a16:creationId xmlns:a16="http://schemas.microsoft.com/office/drawing/2014/main" id="{3A3B7775-5F8F-805C-50C2-91B1729D498B}"/>
              </a:ext>
            </a:extLst>
          </p:cNvPr>
          <p:cNvGraphicFramePr>
            <a:graphicFrameLocks noGrp="1"/>
          </p:cNvGraphicFramePr>
          <p:nvPr>
            <p:ph idx="1"/>
            <p:extLst>
              <p:ext uri="{D42A27DB-BD31-4B8C-83A1-F6EECF244321}">
                <p14:modId xmlns:p14="http://schemas.microsoft.com/office/powerpoint/2010/main" val="3655322549"/>
              </p:ext>
            </p:extLst>
          </p:nvPr>
        </p:nvGraphicFramePr>
        <p:xfrm>
          <a:off x="5108535" y="197963"/>
          <a:ext cx="6674967" cy="6462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408517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84C7B-B01C-40CA-B357-535DAA4E22EF}"/>
              </a:ext>
            </a:extLst>
          </p:cNvPr>
          <p:cNvSpPr>
            <a:spLocks noGrp="1"/>
          </p:cNvSpPr>
          <p:nvPr>
            <p:ph type="title"/>
          </p:nvPr>
        </p:nvSpPr>
        <p:spPr>
          <a:xfrm>
            <a:off x="574642" y="893027"/>
            <a:ext cx="11042715" cy="673100"/>
          </a:xfrm>
        </p:spPr>
        <p:txBody>
          <a:bodyPr>
            <a:normAutofit fontScale="90000"/>
          </a:bodyPr>
          <a:lstStyle/>
          <a:p>
            <a:r>
              <a:rPr lang="en-GB" b="1" dirty="0"/>
              <a:t>For your calendar</a:t>
            </a:r>
            <a:r>
              <a:rPr lang="en-GB" dirty="0"/>
              <a:t>: </a:t>
            </a:r>
            <a:br>
              <a:rPr lang="en-GB" dirty="0"/>
            </a:br>
            <a:r>
              <a:rPr lang="en-GB" dirty="0"/>
              <a:t>West Sussex Events, guidance and support</a:t>
            </a:r>
          </a:p>
        </p:txBody>
      </p:sp>
      <p:graphicFrame>
        <p:nvGraphicFramePr>
          <p:cNvPr id="4" name="Table 4">
            <a:extLst>
              <a:ext uri="{FF2B5EF4-FFF2-40B4-BE49-F238E27FC236}">
                <a16:creationId xmlns:a16="http://schemas.microsoft.com/office/drawing/2014/main" id="{91B7DDE1-F7A4-46B4-BC64-E5E06DC32759}"/>
              </a:ext>
            </a:extLst>
          </p:cNvPr>
          <p:cNvGraphicFramePr>
            <a:graphicFrameLocks noGrp="1"/>
          </p:cNvGraphicFramePr>
          <p:nvPr>
            <p:ph idx="1"/>
            <p:extLst>
              <p:ext uri="{D42A27DB-BD31-4B8C-83A1-F6EECF244321}">
                <p14:modId xmlns:p14="http://schemas.microsoft.com/office/powerpoint/2010/main" val="2212712419"/>
              </p:ext>
            </p:extLst>
          </p:nvPr>
        </p:nvGraphicFramePr>
        <p:xfrm>
          <a:off x="754144" y="3053915"/>
          <a:ext cx="9964034" cy="1735271"/>
        </p:xfrm>
        <a:graphic>
          <a:graphicData uri="http://schemas.openxmlformats.org/drawingml/2006/table">
            <a:tbl>
              <a:tblPr firstRow="1" bandRow="1">
                <a:tableStyleId>{5C22544A-7EE6-4342-B048-85BDC9FD1C3A}</a:tableStyleId>
              </a:tblPr>
              <a:tblGrid>
                <a:gridCol w="9964034">
                  <a:extLst>
                    <a:ext uri="{9D8B030D-6E8A-4147-A177-3AD203B41FA5}">
                      <a16:colId xmlns:a16="http://schemas.microsoft.com/office/drawing/2014/main" val="3829717456"/>
                    </a:ext>
                  </a:extLst>
                </a:gridCol>
              </a:tblGrid>
              <a:tr h="1735271">
                <a:tc>
                  <a:txBody>
                    <a:bodyPr/>
                    <a:lstStyle/>
                    <a:p>
                      <a:r>
                        <a:rPr lang="en-GB" sz="2400" b="1" dirty="0">
                          <a:solidFill>
                            <a:schemeClr val="tx1"/>
                          </a:solidFill>
                        </a:rPr>
                        <a:t>WSPiC Managers Forum</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kern="1200" dirty="0">
                          <a:solidFill>
                            <a:schemeClr val="tx1"/>
                          </a:solidFill>
                          <a:latin typeface="+mn-lt"/>
                          <a:ea typeface="+mn-ea"/>
                          <a:cs typeface="+mn-cs"/>
                        </a:rPr>
                        <a:t>14th July 09:30-12:30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kern="1200" dirty="0">
                          <a:solidFill>
                            <a:schemeClr val="tx1"/>
                          </a:solidFill>
                          <a:latin typeface="+mn-lt"/>
                          <a:ea typeface="+mn-ea"/>
                          <a:cs typeface="+mn-cs"/>
                        </a:rPr>
                        <a:t>Field Place, Worthing </a:t>
                      </a:r>
                      <a:r>
                        <a:rPr lang="en-GB" sz="1800" u="sng" kern="1200" dirty="0">
                          <a:solidFill>
                            <a:schemeClr val="dk1"/>
                          </a:solidFill>
                          <a:effectLst/>
                          <a:latin typeface="+mn-lt"/>
                          <a:ea typeface="+mn-ea"/>
                          <a:cs typeface="+mn-cs"/>
                          <a:hlinkClick r:id="rId2"/>
                        </a:rPr>
                        <a:t>https://goo.gl/maps/8UV729nfTrrYMusk8</a:t>
                      </a:r>
                      <a:endParaRPr lang="en-GB" sz="2400" u="sng" kern="1200" dirty="0">
                        <a:solidFill>
                          <a:schemeClr val="dk1"/>
                        </a:solidFill>
                        <a:effectLst/>
                        <a:latin typeface="+mn-lt"/>
                        <a:ea typeface="+mn-ea"/>
                        <a:cs typeface="+mn-cs"/>
                      </a:endParaRPr>
                    </a:p>
                    <a:p>
                      <a:endParaRPr lang="en-GB" sz="1800" kern="1200" dirty="0">
                        <a:solidFill>
                          <a:schemeClr val="dk1"/>
                        </a:solidFill>
                        <a:effectLst/>
                        <a:latin typeface="+mn-lt"/>
                        <a:ea typeface="+mn-ea"/>
                        <a:cs typeface="+mn-cs"/>
                      </a:endParaRPr>
                    </a:p>
                  </a:txBody>
                  <a:tcPr>
                    <a:solidFill>
                      <a:schemeClr val="accent1">
                        <a:lumMod val="20000"/>
                        <a:lumOff val="80000"/>
                      </a:schemeClr>
                    </a:solidFill>
                  </a:tcPr>
                </a:tc>
                <a:extLst>
                  <a:ext uri="{0D108BD9-81ED-4DB2-BD59-A6C34878D82A}">
                    <a16:rowId xmlns:a16="http://schemas.microsoft.com/office/drawing/2014/main" val="626502894"/>
                  </a:ext>
                </a:extLst>
              </a:tr>
            </a:tbl>
          </a:graphicData>
        </a:graphic>
      </p:graphicFrame>
    </p:spTree>
    <p:extLst>
      <p:ext uri="{BB962C8B-B14F-4D97-AF65-F5344CB8AC3E}">
        <p14:creationId xmlns:p14="http://schemas.microsoft.com/office/powerpoint/2010/main" val="13506986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216EE5-0AC4-444E-AB4A-732796A48056}"/>
              </a:ext>
            </a:extLst>
          </p:cNvPr>
          <p:cNvSpPr>
            <a:spLocks noGrp="1"/>
          </p:cNvSpPr>
          <p:nvPr>
            <p:ph idx="1"/>
          </p:nvPr>
        </p:nvSpPr>
        <p:spPr>
          <a:xfrm>
            <a:off x="838200" y="4077746"/>
            <a:ext cx="10515600" cy="2608263"/>
          </a:xfrm>
        </p:spPr>
        <p:txBody>
          <a:bodyPr>
            <a:normAutofit fontScale="92500" lnSpcReduction="10000"/>
          </a:bodyPr>
          <a:lstStyle/>
          <a:p>
            <a:pPr indent="0">
              <a:buNone/>
            </a:pPr>
            <a:r>
              <a:rPr lang="en-GB" sz="2800" dirty="0">
                <a:effectLst/>
                <a:latin typeface="Calibri" panose="020F0502020204030204" pitchFamily="34" charset="0"/>
                <a:ea typeface="Calibri" panose="020F0502020204030204" pitchFamily="34" charset="0"/>
              </a:rPr>
              <a:t>HOME CARE: 8</a:t>
            </a:r>
            <a:r>
              <a:rPr lang="en-GB" sz="2800" baseline="30000" dirty="0">
                <a:effectLst/>
                <a:latin typeface="Calibri" panose="020F0502020204030204" pitchFamily="34" charset="0"/>
                <a:ea typeface="Calibri" panose="020F0502020204030204" pitchFamily="34" charset="0"/>
              </a:rPr>
              <a:t>th</a:t>
            </a:r>
            <a:r>
              <a:rPr lang="en-GB" sz="2800" dirty="0">
                <a:effectLst/>
                <a:latin typeface="Calibri" panose="020F0502020204030204" pitchFamily="34" charset="0"/>
                <a:ea typeface="Calibri" panose="020F0502020204030204" pitchFamily="34" charset="0"/>
              </a:rPr>
              <a:t> July 2022 3pm to 4pm </a:t>
            </a:r>
            <a:r>
              <a:rPr lang="en-GB" sz="2400" u="sng" dirty="0">
                <a:solidFill>
                  <a:srgbClr val="6264A7"/>
                </a:solidFill>
                <a:effectLst/>
                <a:latin typeface="Segoe UI Semibold" panose="020B0702040204020203" pitchFamily="34" charset="0"/>
                <a:ea typeface="Calibri" panose="020F0502020204030204" pitchFamily="34" charset="0"/>
                <a:hlinkClick r:id="rId2" tooltip="https://teams.microsoft.com/l/meetup-join/19%3ameeting_y2viytdhywytntjkyi00ngm1lwe0odktmjm4mzu4nju3ndk2%40thread.v2/0?context=%7b%22tid%22%3a%224ed14ae0-82dd-4fdc-bf22-351be69a37ea%22%2c%22oid%22%3a%2226b0e8ee-1cef-4df3-bbc6-2a9236aef319%22%7d"/>
              </a:rPr>
              <a:t>Click here to join the meeting</a:t>
            </a:r>
            <a:r>
              <a:rPr lang="en-GB" sz="2800" dirty="0">
                <a:effectLst/>
                <a:latin typeface="Calibri" panose="020F0502020204030204" pitchFamily="34" charset="0"/>
                <a:ea typeface="Calibri" panose="020F0502020204030204" pitchFamily="34" charset="0"/>
              </a:rPr>
              <a:t> </a:t>
            </a:r>
            <a:r>
              <a:rPr lang="en-GB" sz="2800" b="1" i="1" u="sng" dirty="0">
                <a:solidFill>
                  <a:srgbClr val="252424"/>
                </a:solidFill>
                <a:effectLst/>
                <a:latin typeface="Segoe UI" panose="020B0502040204020203" pitchFamily="34" charset="0"/>
                <a:ea typeface="Calibri" panose="020F0502020204030204" pitchFamily="34" charset="0"/>
              </a:rPr>
              <a:t>Please copy and paste this link into your diary to join the meeting</a:t>
            </a:r>
            <a:endParaRPr lang="en-GB" sz="2800" dirty="0">
              <a:effectLst/>
              <a:latin typeface="Calibri" panose="020F0502020204030204" pitchFamily="34" charset="0"/>
              <a:ea typeface="Calibri" panose="020F0502020204030204" pitchFamily="34" charset="0"/>
            </a:endParaRPr>
          </a:p>
          <a:p>
            <a:pPr marL="0" indent="0">
              <a:buNone/>
            </a:pPr>
            <a:endParaRPr lang="en-GB" sz="2800" dirty="0">
              <a:effectLst/>
              <a:latin typeface="Calibri" panose="020F0502020204030204" pitchFamily="34" charset="0"/>
              <a:ea typeface="Calibri" panose="020F0502020204030204" pitchFamily="34" charset="0"/>
            </a:endParaRPr>
          </a:p>
          <a:p>
            <a:pPr indent="457200"/>
            <a:r>
              <a:rPr lang="en-GB" sz="2800" dirty="0">
                <a:effectLst/>
                <a:latin typeface="Calibri" panose="020F0502020204030204" pitchFamily="34" charset="0"/>
                <a:ea typeface="Calibri" panose="020F0502020204030204" pitchFamily="34" charset="0"/>
              </a:rPr>
              <a:t>HOME CARE: Pre-Recorded demo with a helpful index, to navigate to the tool section you require support upon (</a:t>
            </a:r>
            <a:r>
              <a:rPr lang="en-GB" sz="2800" u="sng" dirty="0">
                <a:solidFill>
                  <a:srgbClr val="0563C1"/>
                </a:solidFill>
                <a:effectLst/>
                <a:latin typeface="Calibri" panose="020F0502020204030204" pitchFamily="34" charset="0"/>
                <a:ea typeface="Calibri" panose="020F0502020204030204" pitchFamily="34" charset="0"/>
                <a:hlinkClick r:id="rId3"/>
              </a:rPr>
              <a:t>CLICK HERE</a:t>
            </a:r>
            <a:r>
              <a:rPr lang="en-GB" sz="2800" dirty="0">
                <a:effectLst/>
                <a:latin typeface="Calibri" panose="020F0502020204030204" pitchFamily="34" charset="0"/>
                <a:ea typeface="Calibri" panose="020F0502020204030204" pitchFamily="34" charset="0"/>
              </a:rPr>
              <a:t>)</a:t>
            </a:r>
          </a:p>
          <a:p>
            <a:pPr marL="0" indent="0">
              <a:buNone/>
            </a:pPr>
            <a:r>
              <a:rPr lang="en-GB" sz="2800" dirty="0">
                <a:effectLst/>
                <a:latin typeface="Calibri" panose="020F0502020204030204" pitchFamily="34" charset="0"/>
                <a:ea typeface="Calibri" panose="020F0502020204030204" pitchFamily="34" charset="0"/>
              </a:rPr>
              <a:t> </a:t>
            </a:r>
          </a:p>
          <a:p>
            <a:endParaRPr lang="en-GB" dirty="0"/>
          </a:p>
        </p:txBody>
      </p:sp>
      <p:sp>
        <p:nvSpPr>
          <p:cNvPr id="4" name="Title 1">
            <a:extLst>
              <a:ext uri="{FF2B5EF4-FFF2-40B4-BE49-F238E27FC236}">
                <a16:creationId xmlns:a16="http://schemas.microsoft.com/office/drawing/2014/main" id="{3AEDB102-0F16-4FFB-BFDC-B3A3C4A512EC}"/>
              </a:ext>
            </a:extLst>
          </p:cNvPr>
          <p:cNvSpPr>
            <a:spLocks noGrp="1"/>
          </p:cNvSpPr>
          <p:nvPr>
            <p:ph type="title"/>
          </p:nvPr>
        </p:nvSpPr>
        <p:spPr>
          <a:xfrm>
            <a:off x="838200" y="1404594"/>
            <a:ext cx="10515600" cy="2200390"/>
          </a:xfrm>
        </p:spPr>
        <p:txBody>
          <a:bodyPr>
            <a:normAutofit fontScale="90000"/>
          </a:bodyPr>
          <a:lstStyle/>
          <a:p>
            <a:br>
              <a:rPr lang="en-GB" sz="1800" b="1" u="sng" dirty="0">
                <a:solidFill>
                  <a:srgbClr val="FF0000"/>
                </a:solidFill>
                <a:effectLst/>
                <a:latin typeface="Calibri" panose="020F0502020204030204" pitchFamily="34" charset="0"/>
                <a:ea typeface="Calibri" panose="020F0502020204030204" pitchFamily="34" charset="0"/>
              </a:rPr>
            </a:br>
            <a:br>
              <a:rPr lang="en-GB" sz="1800" b="1" u="sng" dirty="0">
                <a:solidFill>
                  <a:srgbClr val="FF0000"/>
                </a:solidFill>
                <a:effectLst/>
                <a:latin typeface="Calibri" panose="020F0502020204030204" pitchFamily="34" charset="0"/>
                <a:ea typeface="Calibri" panose="020F0502020204030204" pitchFamily="34" charset="0"/>
              </a:rPr>
            </a:br>
            <a:r>
              <a:rPr lang="en-GB" sz="2200" b="1" u="sng" dirty="0">
                <a:effectLst/>
                <a:latin typeface="Calibri" panose="020F0502020204030204" pitchFamily="34" charset="0"/>
                <a:ea typeface="Calibri" panose="020F0502020204030204" pitchFamily="34" charset="0"/>
              </a:rPr>
              <a:t>Fair Cost of Care Support for Care home and Home Care Providers FOR CASCADE</a:t>
            </a:r>
            <a:br>
              <a:rPr lang="en-GB" sz="2200" dirty="0">
                <a:effectLst/>
                <a:latin typeface="Calibri" panose="020F0502020204030204" pitchFamily="34" charset="0"/>
                <a:ea typeface="Calibri" panose="020F0502020204030204" pitchFamily="34" charset="0"/>
              </a:rPr>
            </a:br>
            <a:r>
              <a:rPr lang="en-GB" sz="2200" dirty="0">
                <a:effectLst/>
                <a:latin typeface="Calibri" panose="020F0502020204030204" pitchFamily="34" charset="0"/>
                <a:ea typeface="Calibri" panose="020F0502020204030204" pitchFamily="34" charset="0"/>
              </a:rPr>
              <a:t> </a:t>
            </a:r>
            <a:br>
              <a:rPr lang="en-GB" sz="2200" dirty="0">
                <a:effectLst/>
                <a:latin typeface="Calibri" panose="020F0502020204030204" pitchFamily="34" charset="0"/>
                <a:ea typeface="Calibri" panose="020F0502020204030204" pitchFamily="34" charset="0"/>
              </a:rPr>
            </a:br>
            <a:r>
              <a:rPr lang="en-GB" sz="2200" dirty="0">
                <a:effectLst/>
                <a:latin typeface="Calibri" panose="020F0502020204030204" pitchFamily="34" charset="0"/>
                <a:ea typeface="Calibri" panose="020F0502020204030204" pitchFamily="34" charset="0"/>
              </a:rPr>
              <a:t>The Care Provider Alliance (CPA) has been tasked by the DHSC to support providers of Care Homes and Home Care to participate in the Fair Cost of Care exercise nationally.</a:t>
            </a:r>
            <a:br>
              <a:rPr lang="en-GB" sz="2200" dirty="0">
                <a:effectLst/>
                <a:latin typeface="Calibri" panose="020F0502020204030204" pitchFamily="34" charset="0"/>
                <a:ea typeface="Calibri" panose="020F0502020204030204" pitchFamily="34" charset="0"/>
              </a:rPr>
            </a:br>
            <a:r>
              <a:rPr lang="en-GB" sz="2200" dirty="0">
                <a:effectLst/>
                <a:latin typeface="Calibri" panose="020F0502020204030204" pitchFamily="34" charset="0"/>
                <a:ea typeface="Calibri" panose="020F0502020204030204" pitchFamily="34" charset="0"/>
              </a:rPr>
              <a:t> </a:t>
            </a:r>
            <a:br>
              <a:rPr lang="en-GB" sz="2200" dirty="0">
                <a:effectLst/>
                <a:latin typeface="Calibri" panose="020F0502020204030204" pitchFamily="34" charset="0"/>
                <a:ea typeface="Calibri" panose="020F0502020204030204" pitchFamily="34" charset="0"/>
              </a:rPr>
            </a:br>
            <a:r>
              <a:rPr lang="en-GB" sz="2200" dirty="0">
                <a:effectLst/>
                <a:latin typeface="Calibri" panose="020F0502020204030204" pitchFamily="34" charset="0"/>
                <a:ea typeface="Calibri" panose="020F0502020204030204" pitchFamily="34" charset="0"/>
              </a:rPr>
              <a:t>The CPA have been running dedicated workshops for councils and providers to see national tool demos (</a:t>
            </a:r>
            <a:r>
              <a:rPr lang="en-GB" sz="2200" i="1" dirty="0" err="1">
                <a:effectLst/>
                <a:latin typeface="Calibri" panose="020F0502020204030204" pitchFamily="34" charset="0"/>
                <a:ea typeface="Calibri" panose="020F0502020204030204" pitchFamily="34" charset="0"/>
              </a:rPr>
              <a:t>iESE</a:t>
            </a:r>
            <a:r>
              <a:rPr lang="en-GB" sz="2200" i="1" dirty="0">
                <a:effectLst/>
                <a:latin typeface="Calibri" panose="020F0502020204030204" pitchFamily="34" charset="0"/>
                <a:ea typeface="Calibri" panose="020F0502020204030204" pitchFamily="34" charset="0"/>
              </a:rPr>
              <a:t> Care Cubed for Care Homes and the LGA Toolkit for Home Care</a:t>
            </a:r>
            <a:r>
              <a:rPr lang="en-GB" sz="2200" dirty="0">
                <a:effectLst/>
                <a:latin typeface="Calibri" panose="020F0502020204030204" pitchFamily="34" charset="0"/>
                <a:ea typeface="Calibri" panose="020F0502020204030204" pitchFamily="34" charset="0"/>
              </a:rPr>
              <a:t>) and to answer FAQs. </a:t>
            </a:r>
            <a:br>
              <a:rPr lang="en-GB" sz="2200" dirty="0">
                <a:effectLst/>
                <a:latin typeface="Calibri" panose="020F0502020204030204" pitchFamily="34" charset="0"/>
                <a:ea typeface="Calibri" panose="020F0502020204030204" pitchFamily="34" charset="0"/>
              </a:rPr>
            </a:br>
            <a:r>
              <a:rPr lang="en-GB" sz="1800" dirty="0">
                <a:effectLst/>
                <a:latin typeface="Calibri" panose="020F0502020204030204" pitchFamily="34" charset="0"/>
                <a:ea typeface="Calibri" panose="020F0502020204030204" pitchFamily="34" charset="0"/>
              </a:rPr>
              <a:t> </a:t>
            </a:r>
            <a:endParaRPr lang="en-GB" dirty="0"/>
          </a:p>
        </p:txBody>
      </p:sp>
      <p:sp>
        <p:nvSpPr>
          <p:cNvPr id="5" name="TextBox 4">
            <a:extLst>
              <a:ext uri="{FF2B5EF4-FFF2-40B4-BE49-F238E27FC236}">
                <a16:creationId xmlns:a16="http://schemas.microsoft.com/office/drawing/2014/main" id="{916D9966-4B5F-4832-9ECD-95D8F718798D}"/>
              </a:ext>
            </a:extLst>
          </p:cNvPr>
          <p:cNvSpPr txBox="1"/>
          <p:nvPr/>
        </p:nvSpPr>
        <p:spPr>
          <a:xfrm>
            <a:off x="457200" y="88240"/>
            <a:ext cx="10515599" cy="1200329"/>
          </a:xfrm>
          <a:prstGeom prst="rect">
            <a:avLst/>
          </a:prstGeom>
          <a:noFill/>
        </p:spPr>
        <p:txBody>
          <a:bodyPr wrap="square">
            <a:spAutoFit/>
          </a:bodyPr>
          <a:lstStyle/>
          <a:p>
            <a:r>
              <a:rPr kumimoji="0" lang="en-GB" sz="3600" b="1" i="0" u="none" strike="noStrike" kern="1200" cap="none" spc="0" normalizeH="0" baseline="0" noProof="0">
                <a:ln>
                  <a:noFill/>
                </a:ln>
                <a:solidFill>
                  <a:prstClr val="black"/>
                </a:solidFill>
                <a:effectLst/>
                <a:uLnTx/>
                <a:uFillTx/>
                <a:latin typeface="Calibri Light" panose="020F0302020204030204"/>
                <a:ea typeface="+mj-ea"/>
                <a:cs typeface="+mj-cs"/>
              </a:rPr>
              <a:t>For your calendar</a:t>
            </a:r>
            <a:r>
              <a:rPr kumimoji="0" lang="en-GB" sz="3600" b="0" i="0" u="none" strike="noStrike" kern="1200" cap="none" spc="0" normalizeH="0" baseline="0" noProof="0">
                <a:ln>
                  <a:noFill/>
                </a:ln>
                <a:solidFill>
                  <a:prstClr val="black"/>
                </a:solidFill>
                <a:effectLst/>
                <a:uLnTx/>
                <a:uFillTx/>
                <a:latin typeface="Calibri Light" panose="020F0302020204030204"/>
                <a:ea typeface="+mj-ea"/>
                <a:cs typeface="+mj-cs"/>
              </a:rPr>
              <a:t>: </a:t>
            </a:r>
            <a:br>
              <a:rPr kumimoji="0" lang="en-GB" sz="3600" b="0" i="0" u="none" strike="noStrike" kern="1200" cap="none" spc="0" normalizeH="0" baseline="0" noProof="0">
                <a:ln>
                  <a:noFill/>
                </a:ln>
                <a:solidFill>
                  <a:prstClr val="black"/>
                </a:solidFill>
                <a:effectLst/>
                <a:uLnTx/>
                <a:uFillTx/>
                <a:latin typeface="Calibri Light" panose="020F0302020204030204"/>
                <a:ea typeface="+mj-ea"/>
                <a:cs typeface="+mj-cs"/>
              </a:rPr>
            </a:br>
            <a:r>
              <a:rPr kumimoji="0" lang="en-GB" sz="3600" b="0" i="0" u="none" strike="noStrike" kern="1200" cap="none" spc="0" normalizeH="0" baseline="0" noProof="0">
                <a:ln>
                  <a:noFill/>
                </a:ln>
                <a:solidFill>
                  <a:prstClr val="black"/>
                </a:solidFill>
                <a:effectLst/>
                <a:uLnTx/>
                <a:uFillTx/>
                <a:latin typeface="Calibri Light" panose="020F0302020204030204"/>
                <a:ea typeface="+mj-ea"/>
                <a:cs typeface="+mj-cs"/>
              </a:rPr>
              <a:t>West Sussex Events, guidance and support</a:t>
            </a:r>
            <a:endParaRPr lang="en-GB" sz="3600" dirty="0"/>
          </a:p>
        </p:txBody>
      </p:sp>
    </p:spTree>
    <p:extLst>
      <p:ext uri="{BB962C8B-B14F-4D97-AF65-F5344CB8AC3E}">
        <p14:creationId xmlns:p14="http://schemas.microsoft.com/office/powerpoint/2010/main" val="2104191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29">
            <a:extLst>
              <a:ext uri="{FF2B5EF4-FFF2-40B4-BE49-F238E27FC236}">
                <a16:creationId xmlns:a16="http://schemas.microsoft.com/office/drawing/2014/main" id="{1825AC39-5F85-4CAA-8A81-A1287086B2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8" name="Freeform: Shape 31">
            <a:extLst>
              <a:ext uri="{FF2B5EF4-FFF2-40B4-BE49-F238E27FC236}">
                <a16:creationId xmlns:a16="http://schemas.microsoft.com/office/drawing/2014/main" id="{95DA4D23-37FC-4B90-8188-F0377C5F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4417162" cy="6858000"/>
          </a:xfrm>
          <a:custGeom>
            <a:avLst/>
            <a:gdLst>
              <a:gd name="connsiteX0" fmla="*/ 0 w 4417162"/>
              <a:gd name="connsiteY0" fmla="*/ 0 h 6858000"/>
              <a:gd name="connsiteX1" fmla="*/ 144378 w 4417162"/>
              <a:gd name="connsiteY1" fmla="*/ 0 h 6858000"/>
              <a:gd name="connsiteX2" fmla="*/ 2310062 w 4417162"/>
              <a:gd name="connsiteY2" fmla="*/ 0 h 6858000"/>
              <a:gd name="connsiteX3" fmla="*/ 4227367 w 4417162"/>
              <a:gd name="connsiteY3" fmla="*/ 0 h 6858000"/>
              <a:gd name="connsiteX4" fmla="*/ 4232407 w 4417162"/>
              <a:gd name="connsiteY4" fmla="*/ 66675 h 6858000"/>
              <a:gd name="connsiteX5" fmla="*/ 4240804 w 4417162"/>
              <a:gd name="connsiteY5" fmla="*/ 122237 h 6858000"/>
              <a:gd name="connsiteX6" fmla="*/ 4250882 w 4417162"/>
              <a:gd name="connsiteY6" fmla="*/ 174625 h 6858000"/>
              <a:gd name="connsiteX7" fmla="*/ 4267678 w 4417162"/>
              <a:gd name="connsiteY7" fmla="*/ 217487 h 6858000"/>
              <a:gd name="connsiteX8" fmla="*/ 4284474 w 4417162"/>
              <a:gd name="connsiteY8" fmla="*/ 260350 h 6858000"/>
              <a:gd name="connsiteX9" fmla="*/ 4304629 w 4417162"/>
              <a:gd name="connsiteY9" fmla="*/ 296862 h 6858000"/>
              <a:gd name="connsiteX10" fmla="*/ 4324784 w 4417162"/>
              <a:gd name="connsiteY10" fmla="*/ 334962 h 6858000"/>
              <a:gd name="connsiteX11" fmla="*/ 4343260 w 4417162"/>
              <a:gd name="connsiteY11" fmla="*/ 369887 h 6858000"/>
              <a:gd name="connsiteX12" fmla="*/ 4361735 w 4417162"/>
              <a:gd name="connsiteY12" fmla="*/ 409575 h 6858000"/>
              <a:gd name="connsiteX13" fmla="*/ 4378531 w 4417162"/>
              <a:gd name="connsiteY13" fmla="*/ 450850 h 6858000"/>
              <a:gd name="connsiteX14" fmla="*/ 4393648 w 4417162"/>
              <a:gd name="connsiteY14" fmla="*/ 496887 h 6858000"/>
              <a:gd name="connsiteX15" fmla="*/ 4405405 w 4417162"/>
              <a:gd name="connsiteY15" fmla="*/ 546100 h 6858000"/>
              <a:gd name="connsiteX16" fmla="*/ 4413803 w 4417162"/>
              <a:gd name="connsiteY16" fmla="*/ 606425 h 6858000"/>
              <a:gd name="connsiteX17" fmla="*/ 4417162 w 4417162"/>
              <a:gd name="connsiteY17" fmla="*/ 673100 h 6858000"/>
              <a:gd name="connsiteX18" fmla="*/ 4413803 w 4417162"/>
              <a:gd name="connsiteY18" fmla="*/ 744537 h 6858000"/>
              <a:gd name="connsiteX19" fmla="*/ 4405405 w 4417162"/>
              <a:gd name="connsiteY19" fmla="*/ 801687 h 6858000"/>
              <a:gd name="connsiteX20" fmla="*/ 4393648 w 4417162"/>
              <a:gd name="connsiteY20" fmla="*/ 854075 h 6858000"/>
              <a:gd name="connsiteX21" fmla="*/ 4378531 w 4417162"/>
              <a:gd name="connsiteY21" fmla="*/ 901700 h 6858000"/>
              <a:gd name="connsiteX22" fmla="*/ 4361735 w 4417162"/>
              <a:gd name="connsiteY22" fmla="*/ 942975 h 6858000"/>
              <a:gd name="connsiteX23" fmla="*/ 4341580 w 4417162"/>
              <a:gd name="connsiteY23" fmla="*/ 981075 h 6858000"/>
              <a:gd name="connsiteX24" fmla="*/ 4321425 w 4417162"/>
              <a:gd name="connsiteY24" fmla="*/ 1017587 h 6858000"/>
              <a:gd name="connsiteX25" fmla="*/ 4301270 w 4417162"/>
              <a:gd name="connsiteY25" fmla="*/ 1055687 h 6858000"/>
              <a:gd name="connsiteX26" fmla="*/ 4282794 w 4417162"/>
              <a:gd name="connsiteY26" fmla="*/ 1095375 h 6858000"/>
              <a:gd name="connsiteX27" fmla="*/ 4264318 w 4417162"/>
              <a:gd name="connsiteY27" fmla="*/ 1136650 h 6858000"/>
              <a:gd name="connsiteX28" fmla="*/ 4249203 w 4417162"/>
              <a:gd name="connsiteY28" fmla="*/ 1182687 h 6858000"/>
              <a:gd name="connsiteX29" fmla="*/ 4239125 w 4417162"/>
              <a:gd name="connsiteY29" fmla="*/ 1235075 h 6858000"/>
              <a:gd name="connsiteX30" fmla="*/ 4229047 w 4417162"/>
              <a:gd name="connsiteY30" fmla="*/ 1295400 h 6858000"/>
              <a:gd name="connsiteX31" fmla="*/ 4227367 w 4417162"/>
              <a:gd name="connsiteY31" fmla="*/ 1363662 h 6858000"/>
              <a:gd name="connsiteX32" fmla="*/ 4229047 w 4417162"/>
              <a:gd name="connsiteY32" fmla="*/ 1431925 h 6858000"/>
              <a:gd name="connsiteX33" fmla="*/ 4239125 w 4417162"/>
              <a:gd name="connsiteY33" fmla="*/ 1492250 h 6858000"/>
              <a:gd name="connsiteX34" fmla="*/ 4249203 w 4417162"/>
              <a:gd name="connsiteY34" fmla="*/ 1544637 h 6858000"/>
              <a:gd name="connsiteX35" fmla="*/ 4264318 w 4417162"/>
              <a:gd name="connsiteY35" fmla="*/ 1589087 h 6858000"/>
              <a:gd name="connsiteX36" fmla="*/ 4282794 w 4417162"/>
              <a:gd name="connsiteY36" fmla="*/ 1631950 h 6858000"/>
              <a:gd name="connsiteX37" fmla="*/ 4301270 w 4417162"/>
              <a:gd name="connsiteY37" fmla="*/ 1671637 h 6858000"/>
              <a:gd name="connsiteX38" fmla="*/ 4321425 w 4417162"/>
              <a:gd name="connsiteY38" fmla="*/ 1708150 h 6858000"/>
              <a:gd name="connsiteX39" fmla="*/ 4341580 w 4417162"/>
              <a:gd name="connsiteY39" fmla="*/ 1743075 h 6858000"/>
              <a:gd name="connsiteX40" fmla="*/ 4361735 w 4417162"/>
              <a:gd name="connsiteY40" fmla="*/ 1782762 h 6858000"/>
              <a:gd name="connsiteX41" fmla="*/ 4378531 w 4417162"/>
              <a:gd name="connsiteY41" fmla="*/ 1824037 h 6858000"/>
              <a:gd name="connsiteX42" fmla="*/ 4393648 w 4417162"/>
              <a:gd name="connsiteY42" fmla="*/ 1870075 h 6858000"/>
              <a:gd name="connsiteX43" fmla="*/ 4405405 w 4417162"/>
              <a:gd name="connsiteY43" fmla="*/ 1922462 h 6858000"/>
              <a:gd name="connsiteX44" fmla="*/ 4413803 w 4417162"/>
              <a:gd name="connsiteY44" fmla="*/ 1982787 h 6858000"/>
              <a:gd name="connsiteX45" fmla="*/ 4417162 w 4417162"/>
              <a:gd name="connsiteY45" fmla="*/ 2051050 h 6858000"/>
              <a:gd name="connsiteX46" fmla="*/ 4413803 w 4417162"/>
              <a:gd name="connsiteY46" fmla="*/ 2119312 h 6858000"/>
              <a:gd name="connsiteX47" fmla="*/ 4405405 w 4417162"/>
              <a:gd name="connsiteY47" fmla="*/ 2179637 h 6858000"/>
              <a:gd name="connsiteX48" fmla="*/ 4393648 w 4417162"/>
              <a:gd name="connsiteY48" fmla="*/ 2232025 h 6858000"/>
              <a:gd name="connsiteX49" fmla="*/ 4378531 w 4417162"/>
              <a:gd name="connsiteY49" fmla="*/ 2278062 h 6858000"/>
              <a:gd name="connsiteX50" fmla="*/ 4361735 w 4417162"/>
              <a:gd name="connsiteY50" fmla="*/ 2319337 h 6858000"/>
              <a:gd name="connsiteX51" fmla="*/ 4341580 w 4417162"/>
              <a:gd name="connsiteY51" fmla="*/ 2359025 h 6858000"/>
              <a:gd name="connsiteX52" fmla="*/ 4321425 w 4417162"/>
              <a:gd name="connsiteY52" fmla="*/ 2395537 h 6858000"/>
              <a:gd name="connsiteX53" fmla="*/ 4301270 w 4417162"/>
              <a:gd name="connsiteY53" fmla="*/ 2433637 h 6858000"/>
              <a:gd name="connsiteX54" fmla="*/ 4282794 w 4417162"/>
              <a:gd name="connsiteY54" fmla="*/ 2471737 h 6858000"/>
              <a:gd name="connsiteX55" fmla="*/ 4264318 w 4417162"/>
              <a:gd name="connsiteY55" fmla="*/ 2513012 h 6858000"/>
              <a:gd name="connsiteX56" fmla="*/ 4249203 w 4417162"/>
              <a:gd name="connsiteY56" fmla="*/ 2560637 h 6858000"/>
              <a:gd name="connsiteX57" fmla="*/ 4239125 w 4417162"/>
              <a:gd name="connsiteY57" fmla="*/ 2613025 h 6858000"/>
              <a:gd name="connsiteX58" fmla="*/ 4229047 w 4417162"/>
              <a:gd name="connsiteY58" fmla="*/ 2671762 h 6858000"/>
              <a:gd name="connsiteX59" fmla="*/ 4227367 w 4417162"/>
              <a:gd name="connsiteY59" fmla="*/ 2741612 h 6858000"/>
              <a:gd name="connsiteX60" fmla="*/ 4229047 w 4417162"/>
              <a:gd name="connsiteY60" fmla="*/ 2809875 h 6858000"/>
              <a:gd name="connsiteX61" fmla="*/ 4239125 w 4417162"/>
              <a:gd name="connsiteY61" fmla="*/ 2868612 h 6858000"/>
              <a:gd name="connsiteX62" fmla="*/ 4249203 w 4417162"/>
              <a:gd name="connsiteY62" fmla="*/ 2922587 h 6858000"/>
              <a:gd name="connsiteX63" fmla="*/ 4264318 w 4417162"/>
              <a:gd name="connsiteY63" fmla="*/ 2967037 h 6858000"/>
              <a:gd name="connsiteX64" fmla="*/ 4282794 w 4417162"/>
              <a:gd name="connsiteY64" fmla="*/ 3009900 h 6858000"/>
              <a:gd name="connsiteX65" fmla="*/ 4301270 w 4417162"/>
              <a:gd name="connsiteY65" fmla="*/ 3046412 h 6858000"/>
              <a:gd name="connsiteX66" fmla="*/ 4321425 w 4417162"/>
              <a:gd name="connsiteY66" fmla="*/ 3084512 h 6858000"/>
              <a:gd name="connsiteX67" fmla="*/ 4341580 w 4417162"/>
              <a:gd name="connsiteY67" fmla="*/ 3121025 h 6858000"/>
              <a:gd name="connsiteX68" fmla="*/ 4361735 w 4417162"/>
              <a:gd name="connsiteY68" fmla="*/ 3160712 h 6858000"/>
              <a:gd name="connsiteX69" fmla="*/ 4378531 w 4417162"/>
              <a:gd name="connsiteY69" fmla="*/ 3201987 h 6858000"/>
              <a:gd name="connsiteX70" fmla="*/ 4393648 w 4417162"/>
              <a:gd name="connsiteY70" fmla="*/ 3248025 h 6858000"/>
              <a:gd name="connsiteX71" fmla="*/ 4405405 w 4417162"/>
              <a:gd name="connsiteY71" fmla="*/ 3300412 h 6858000"/>
              <a:gd name="connsiteX72" fmla="*/ 4413803 w 4417162"/>
              <a:gd name="connsiteY72" fmla="*/ 3360737 h 6858000"/>
              <a:gd name="connsiteX73" fmla="*/ 4417162 w 4417162"/>
              <a:gd name="connsiteY73" fmla="*/ 3427412 h 6858000"/>
              <a:gd name="connsiteX74" fmla="*/ 4413803 w 4417162"/>
              <a:gd name="connsiteY74" fmla="*/ 3497262 h 6858000"/>
              <a:gd name="connsiteX75" fmla="*/ 4405405 w 4417162"/>
              <a:gd name="connsiteY75" fmla="*/ 3557587 h 6858000"/>
              <a:gd name="connsiteX76" fmla="*/ 4393648 w 4417162"/>
              <a:gd name="connsiteY76" fmla="*/ 3609975 h 6858000"/>
              <a:gd name="connsiteX77" fmla="*/ 4378531 w 4417162"/>
              <a:gd name="connsiteY77" fmla="*/ 3656012 h 6858000"/>
              <a:gd name="connsiteX78" fmla="*/ 4361735 w 4417162"/>
              <a:gd name="connsiteY78" fmla="*/ 3697287 h 6858000"/>
              <a:gd name="connsiteX79" fmla="*/ 4341580 w 4417162"/>
              <a:gd name="connsiteY79" fmla="*/ 3736975 h 6858000"/>
              <a:gd name="connsiteX80" fmla="*/ 4301270 w 4417162"/>
              <a:gd name="connsiteY80" fmla="*/ 3811587 h 6858000"/>
              <a:gd name="connsiteX81" fmla="*/ 4282794 w 4417162"/>
              <a:gd name="connsiteY81" fmla="*/ 3848100 h 6858000"/>
              <a:gd name="connsiteX82" fmla="*/ 4264318 w 4417162"/>
              <a:gd name="connsiteY82" fmla="*/ 3890962 h 6858000"/>
              <a:gd name="connsiteX83" fmla="*/ 4249203 w 4417162"/>
              <a:gd name="connsiteY83" fmla="*/ 3935412 h 6858000"/>
              <a:gd name="connsiteX84" fmla="*/ 4239125 w 4417162"/>
              <a:gd name="connsiteY84" fmla="*/ 3987800 h 6858000"/>
              <a:gd name="connsiteX85" fmla="*/ 4229047 w 4417162"/>
              <a:gd name="connsiteY85" fmla="*/ 4048125 h 6858000"/>
              <a:gd name="connsiteX86" fmla="*/ 4227367 w 4417162"/>
              <a:gd name="connsiteY86" fmla="*/ 4116387 h 6858000"/>
              <a:gd name="connsiteX87" fmla="*/ 4229047 w 4417162"/>
              <a:gd name="connsiteY87" fmla="*/ 4186237 h 6858000"/>
              <a:gd name="connsiteX88" fmla="*/ 4239125 w 4417162"/>
              <a:gd name="connsiteY88" fmla="*/ 4244975 h 6858000"/>
              <a:gd name="connsiteX89" fmla="*/ 4249203 w 4417162"/>
              <a:gd name="connsiteY89" fmla="*/ 4297362 h 6858000"/>
              <a:gd name="connsiteX90" fmla="*/ 4264318 w 4417162"/>
              <a:gd name="connsiteY90" fmla="*/ 4343400 h 6858000"/>
              <a:gd name="connsiteX91" fmla="*/ 4282794 w 4417162"/>
              <a:gd name="connsiteY91" fmla="*/ 4386262 h 6858000"/>
              <a:gd name="connsiteX92" fmla="*/ 4301270 w 4417162"/>
              <a:gd name="connsiteY92" fmla="*/ 4424362 h 6858000"/>
              <a:gd name="connsiteX93" fmla="*/ 4341580 w 4417162"/>
              <a:gd name="connsiteY93" fmla="*/ 4498975 h 6858000"/>
              <a:gd name="connsiteX94" fmla="*/ 4361735 w 4417162"/>
              <a:gd name="connsiteY94" fmla="*/ 4537075 h 6858000"/>
              <a:gd name="connsiteX95" fmla="*/ 4378531 w 4417162"/>
              <a:gd name="connsiteY95" fmla="*/ 4579937 h 6858000"/>
              <a:gd name="connsiteX96" fmla="*/ 4393648 w 4417162"/>
              <a:gd name="connsiteY96" fmla="*/ 4625975 h 6858000"/>
              <a:gd name="connsiteX97" fmla="*/ 4405405 w 4417162"/>
              <a:gd name="connsiteY97" fmla="*/ 4678362 h 6858000"/>
              <a:gd name="connsiteX98" fmla="*/ 4413803 w 4417162"/>
              <a:gd name="connsiteY98" fmla="*/ 4738687 h 6858000"/>
              <a:gd name="connsiteX99" fmla="*/ 4417162 w 4417162"/>
              <a:gd name="connsiteY99" fmla="*/ 4806950 h 6858000"/>
              <a:gd name="connsiteX100" fmla="*/ 4413803 w 4417162"/>
              <a:gd name="connsiteY100" fmla="*/ 4875212 h 6858000"/>
              <a:gd name="connsiteX101" fmla="*/ 4405405 w 4417162"/>
              <a:gd name="connsiteY101" fmla="*/ 4935537 h 6858000"/>
              <a:gd name="connsiteX102" fmla="*/ 4393648 w 4417162"/>
              <a:gd name="connsiteY102" fmla="*/ 4987925 h 6858000"/>
              <a:gd name="connsiteX103" fmla="*/ 4378531 w 4417162"/>
              <a:gd name="connsiteY103" fmla="*/ 5033962 h 6858000"/>
              <a:gd name="connsiteX104" fmla="*/ 4361735 w 4417162"/>
              <a:gd name="connsiteY104" fmla="*/ 5075237 h 6858000"/>
              <a:gd name="connsiteX105" fmla="*/ 4341580 w 4417162"/>
              <a:gd name="connsiteY105" fmla="*/ 5114925 h 6858000"/>
              <a:gd name="connsiteX106" fmla="*/ 4321425 w 4417162"/>
              <a:gd name="connsiteY106" fmla="*/ 5149850 h 6858000"/>
              <a:gd name="connsiteX107" fmla="*/ 4301270 w 4417162"/>
              <a:gd name="connsiteY107" fmla="*/ 5186362 h 6858000"/>
              <a:gd name="connsiteX108" fmla="*/ 4282794 w 4417162"/>
              <a:gd name="connsiteY108" fmla="*/ 5226050 h 6858000"/>
              <a:gd name="connsiteX109" fmla="*/ 4264318 w 4417162"/>
              <a:gd name="connsiteY109" fmla="*/ 5268912 h 6858000"/>
              <a:gd name="connsiteX110" fmla="*/ 4249203 w 4417162"/>
              <a:gd name="connsiteY110" fmla="*/ 5313362 h 6858000"/>
              <a:gd name="connsiteX111" fmla="*/ 4239125 w 4417162"/>
              <a:gd name="connsiteY111" fmla="*/ 5365750 h 6858000"/>
              <a:gd name="connsiteX112" fmla="*/ 4229047 w 4417162"/>
              <a:gd name="connsiteY112" fmla="*/ 5426075 h 6858000"/>
              <a:gd name="connsiteX113" fmla="*/ 4227367 w 4417162"/>
              <a:gd name="connsiteY113" fmla="*/ 5494337 h 6858000"/>
              <a:gd name="connsiteX114" fmla="*/ 4229047 w 4417162"/>
              <a:gd name="connsiteY114" fmla="*/ 5562600 h 6858000"/>
              <a:gd name="connsiteX115" fmla="*/ 4239125 w 4417162"/>
              <a:gd name="connsiteY115" fmla="*/ 5622925 h 6858000"/>
              <a:gd name="connsiteX116" fmla="*/ 4249203 w 4417162"/>
              <a:gd name="connsiteY116" fmla="*/ 5675312 h 6858000"/>
              <a:gd name="connsiteX117" fmla="*/ 4264318 w 4417162"/>
              <a:gd name="connsiteY117" fmla="*/ 5721350 h 6858000"/>
              <a:gd name="connsiteX118" fmla="*/ 4282794 w 4417162"/>
              <a:gd name="connsiteY118" fmla="*/ 5762625 h 6858000"/>
              <a:gd name="connsiteX119" fmla="*/ 4301270 w 4417162"/>
              <a:gd name="connsiteY119" fmla="*/ 5802312 h 6858000"/>
              <a:gd name="connsiteX120" fmla="*/ 4321425 w 4417162"/>
              <a:gd name="connsiteY120" fmla="*/ 5840412 h 6858000"/>
              <a:gd name="connsiteX121" fmla="*/ 4341580 w 4417162"/>
              <a:gd name="connsiteY121" fmla="*/ 5876925 h 6858000"/>
              <a:gd name="connsiteX122" fmla="*/ 4361735 w 4417162"/>
              <a:gd name="connsiteY122" fmla="*/ 5915025 h 6858000"/>
              <a:gd name="connsiteX123" fmla="*/ 4378531 w 4417162"/>
              <a:gd name="connsiteY123" fmla="*/ 5956300 h 6858000"/>
              <a:gd name="connsiteX124" fmla="*/ 4393648 w 4417162"/>
              <a:gd name="connsiteY124" fmla="*/ 6003925 h 6858000"/>
              <a:gd name="connsiteX125" fmla="*/ 4405405 w 4417162"/>
              <a:gd name="connsiteY125" fmla="*/ 6056312 h 6858000"/>
              <a:gd name="connsiteX126" fmla="*/ 4413803 w 4417162"/>
              <a:gd name="connsiteY126" fmla="*/ 6113462 h 6858000"/>
              <a:gd name="connsiteX127" fmla="*/ 4417162 w 4417162"/>
              <a:gd name="connsiteY127" fmla="*/ 6183312 h 6858000"/>
              <a:gd name="connsiteX128" fmla="*/ 4413803 w 4417162"/>
              <a:gd name="connsiteY128" fmla="*/ 6251575 h 6858000"/>
              <a:gd name="connsiteX129" fmla="*/ 4405405 w 4417162"/>
              <a:gd name="connsiteY129" fmla="*/ 6311900 h 6858000"/>
              <a:gd name="connsiteX130" fmla="*/ 4393648 w 4417162"/>
              <a:gd name="connsiteY130" fmla="*/ 6361112 h 6858000"/>
              <a:gd name="connsiteX131" fmla="*/ 4378531 w 4417162"/>
              <a:gd name="connsiteY131" fmla="*/ 6407150 h 6858000"/>
              <a:gd name="connsiteX132" fmla="*/ 4361735 w 4417162"/>
              <a:gd name="connsiteY132" fmla="*/ 6448425 h 6858000"/>
              <a:gd name="connsiteX133" fmla="*/ 4343260 w 4417162"/>
              <a:gd name="connsiteY133" fmla="*/ 6488112 h 6858000"/>
              <a:gd name="connsiteX134" fmla="*/ 4324784 w 4417162"/>
              <a:gd name="connsiteY134" fmla="*/ 6523037 h 6858000"/>
              <a:gd name="connsiteX135" fmla="*/ 4304629 w 4417162"/>
              <a:gd name="connsiteY135" fmla="*/ 6561137 h 6858000"/>
              <a:gd name="connsiteX136" fmla="*/ 4284474 w 4417162"/>
              <a:gd name="connsiteY136" fmla="*/ 6597650 h 6858000"/>
              <a:gd name="connsiteX137" fmla="*/ 4267678 w 4417162"/>
              <a:gd name="connsiteY137" fmla="*/ 6640512 h 6858000"/>
              <a:gd name="connsiteX138" fmla="*/ 4250882 w 4417162"/>
              <a:gd name="connsiteY138" fmla="*/ 6683375 h 6858000"/>
              <a:gd name="connsiteX139" fmla="*/ 4240804 w 4417162"/>
              <a:gd name="connsiteY139" fmla="*/ 6735762 h 6858000"/>
              <a:gd name="connsiteX140" fmla="*/ 4232407 w 4417162"/>
              <a:gd name="connsiteY140" fmla="*/ 6791325 h 6858000"/>
              <a:gd name="connsiteX141" fmla="*/ 4227367 w 4417162"/>
              <a:gd name="connsiteY141" fmla="*/ 6858000 h 6858000"/>
              <a:gd name="connsiteX142" fmla="*/ 2310062 w 4417162"/>
              <a:gd name="connsiteY142" fmla="*/ 6858000 h 6858000"/>
              <a:gd name="connsiteX143" fmla="*/ 144378 w 4417162"/>
              <a:gd name="connsiteY143" fmla="*/ 6858000 h 6858000"/>
              <a:gd name="connsiteX144" fmla="*/ 0 w 4417162"/>
              <a:gd name="connsiteY14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4417162" h="6858000">
                <a:moveTo>
                  <a:pt x="0" y="0"/>
                </a:moveTo>
                <a:lnTo>
                  <a:pt x="144378" y="0"/>
                </a:lnTo>
                <a:lnTo>
                  <a:pt x="2310062" y="0"/>
                </a:lnTo>
                <a:lnTo>
                  <a:pt x="4227367" y="0"/>
                </a:lnTo>
                <a:lnTo>
                  <a:pt x="4232407" y="66675"/>
                </a:lnTo>
                <a:lnTo>
                  <a:pt x="4240804" y="122237"/>
                </a:lnTo>
                <a:lnTo>
                  <a:pt x="4250882" y="174625"/>
                </a:lnTo>
                <a:lnTo>
                  <a:pt x="4267678" y="217487"/>
                </a:lnTo>
                <a:lnTo>
                  <a:pt x="4284474" y="260350"/>
                </a:lnTo>
                <a:lnTo>
                  <a:pt x="4304629" y="296862"/>
                </a:lnTo>
                <a:lnTo>
                  <a:pt x="4324784" y="334962"/>
                </a:lnTo>
                <a:lnTo>
                  <a:pt x="4343260" y="369887"/>
                </a:lnTo>
                <a:lnTo>
                  <a:pt x="4361735" y="409575"/>
                </a:lnTo>
                <a:lnTo>
                  <a:pt x="4378531" y="450850"/>
                </a:lnTo>
                <a:lnTo>
                  <a:pt x="4393648" y="496887"/>
                </a:lnTo>
                <a:lnTo>
                  <a:pt x="4405405" y="546100"/>
                </a:lnTo>
                <a:lnTo>
                  <a:pt x="4413803" y="606425"/>
                </a:lnTo>
                <a:lnTo>
                  <a:pt x="4417162" y="673100"/>
                </a:lnTo>
                <a:lnTo>
                  <a:pt x="4413803" y="744537"/>
                </a:lnTo>
                <a:lnTo>
                  <a:pt x="4405405" y="801687"/>
                </a:lnTo>
                <a:lnTo>
                  <a:pt x="4393648" y="854075"/>
                </a:lnTo>
                <a:lnTo>
                  <a:pt x="4378531" y="901700"/>
                </a:lnTo>
                <a:lnTo>
                  <a:pt x="4361735" y="942975"/>
                </a:lnTo>
                <a:lnTo>
                  <a:pt x="4341580" y="981075"/>
                </a:lnTo>
                <a:lnTo>
                  <a:pt x="4321425" y="1017587"/>
                </a:lnTo>
                <a:lnTo>
                  <a:pt x="4301270" y="1055687"/>
                </a:lnTo>
                <a:lnTo>
                  <a:pt x="4282794" y="1095375"/>
                </a:lnTo>
                <a:lnTo>
                  <a:pt x="4264318" y="1136650"/>
                </a:lnTo>
                <a:lnTo>
                  <a:pt x="4249203" y="1182687"/>
                </a:lnTo>
                <a:lnTo>
                  <a:pt x="4239125" y="1235075"/>
                </a:lnTo>
                <a:lnTo>
                  <a:pt x="4229047" y="1295400"/>
                </a:lnTo>
                <a:lnTo>
                  <a:pt x="4227367" y="1363662"/>
                </a:lnTo>
                <a:lnTo>
                  <a:pt x="4229047" y="1431925"/>
                </a:lnTo>
                <a:lnTo>
                  <a:pt x="4239125" y="1492250"/>
                </a:lnTo>
                <a:lnTo>
                  <a:pt x="4249203" y="1544637"/>
                </a:lnTo>
                <a:lnTo>
                  <a:pt x="4264318" y="1589087"/>
                </a:lnTo>
                <a:lnTo>
                  <a:pt x="4282794" y="1631950"/>
                </a:lnTo>
                <a:lnTo>
                  <a:pt x="4301270" y="1671637"/>
                </a:lnTo>
                <a:lnTo>
                  <a:pt x="4321425" y="1708150"/>
                </a:lnTo>
                <a:lnTo>
                  <a:pt x="4341580" y="1743075"/>
                </a:lnTo>
                <a:lnTo>
                  <a:pt x="4361735" y="1782762"/>
                </a:lnTo>
                <a:lnTo>
                  <a:pt x="4378531" y="1824037"/>
                </a:lnTo>
                <a:lnTo>
                  <a:pt x="4393648" y="1870075"/>
                </a:lnTo>
                <a:lnTo>
                  <a:pt x="4405405" y="1922462"/>
                </a:lnTo>
                <a:lnTo>
                  <a:pt x="4413803" y="1982787"/>
                </a:lnTo>
                <a:lnTo>
                  <a:pt x="4417162" y="2051050"/>
                </a:lnTo>
                <a:lnTo>
                  <a:pt x="4413803" y="2119312"/>
                </a:lnTo>
                <a:lnTo>
                  <a:pt x="4405405" y="2179637"/>
                </a:lnTo>
                <a:lnTo>
                  <a:pt x="4393648" y="2232025"/>
                </a:lnTo>
                <a:lnTo>
                  <a:pt x="4378531" y="2278062"/>
                </a:lnTo>
                <a:lnTo>
                  <a:pt x="4361735" y="2319337"/>
                </a:lnTo>
                <a:lnTo>
                  <a:pt x="4341580" y="2359025"/>
                </a:lnTo>
                <a:lnTo>
                  <a:pt x="4321425" y="2395537"/>
                </a:lnTo>
                <a:lnTo>
                  <a:pt x="4301270" y="2433637"/>
                </a:lnTo>
                <a:lnTo>
                  <a:pt x="4282794" y="2471737"/>
                </a:lnTo>
                <a:lnTo>
                  <a:pt x="4264318" y="2513012"/>
                </a:lnTo>
                <a:lnTo>
                  <a:pt x="4249203" y="2560637"/>
                </a:lnTo>
                <a:lnTo>
                  <a:pt x="4239125" y="2613025"/>
                </a:lnTo>
                <a:lnTo>
                  <a:pt x="4229047" y="2671762"/>
                </a:lnTo>
                <a:lnTo>
                  <a:pt x="4227367" y="2741612"/>
                </a:lnTo>
                <a:lnTo>
                  <a:pt x="4229047" y="2809875"/>
                </a:lnTo>
                <a:lnTo>
                  <a:pt x="4239125" y="2868612"/>
                </a:lnTo>
                <a:lnTo>
                  <a:pt x="4249203" y="2922587"/>
                </a:lnTo>
                <a:lnTo>
                  <a:pt x="4264318" y="2967037"/>
                </a:lnTo>
                <a:lnTo>
                  <a:pt x="4282794" y="3009900"/>
                </a:lnTo>
                <a:lnTo>
                  <a:pt x="4301270" y="3046412"/>
                </a:lnTo>
                <a:lnTo>
                  <a:pt x="4321425" y="3084512"/>
                </a:lnTo>
                <a:lnTo>
                  <a:pt x="4341580" y="3121025"/>
                </a:lnTo>
                <a:lnTo>
                  <a:pt x="4361735" y="3160712"/>
                </a:lnTo>
                <a:lnTo>
                  <a:pt x="4378531" y="3201987"/>
                </a:lnTo>
                <a:lnTo>
                  <a:pt x="4393648" y="3248025"/>
                </a:lnTo>
                <a:lnTo>
                  <a:pt x="4405405" y="3300412"/>
                </a:lnTo>
                <a:lnTo>
                  <a:pt x="4413803" y="3360737"/>
                </a:lnTo>
                <a:lnTo>
                  <a:pt x="4417162" y="3427412"/>
                </a:lnTo>
                <a:lnTo>
                  <a:pt x="4413803" y="3497262"/>
                </a:lnTo>
                <a:lnTo>
                  <a:pt x="4405405" y="3557587"/>
                </a:lnTo>
                <a:lnTo>
                  <a:pt x="4393648" y="3609975"/>
                </a:lnTo>
                <a:lnTo>
                  <a:pt x="4378531" y="3656012"/>
                </a:lnTo>
                <a:lnTo>
                  <a:pt x="4361735" y="3697287"/>
                </a:lnTo>
                <a:lnTo>
                  <a:pt x="4341580" y="3736975"/>
                </a:lnTo>
                <a:lnTo>
                  <a:pt x="4301270" y="3811587"/>
                </a:lnTo>
                <a:lnTo>
                  <a:pt x="4282794" y="3848100"/>
                </a:lnTo>
                <a:lnTo>
                  <a:pt x="4264318" y="3890962"/>
                </a:lnTo>
                <a:lnTo>
                  <a:pt x="4249203" y="3935412"/>
                </a:lnTo>
                <a:lnTo>
                  <a:pt x="4239125" y="3987800"/>
                </a:lnTo>
                <a:lnTo>
                  <a:pt x="4229047" y="4048125"/>
                </a:lnTo>
                <a:lnTo>
                  <a:pt x="4227367" y="4116387"/>
                </a:lnTo>
                <a:lnTo>
                  <a:pt x="4229047" y="4186237"/>
                </a:lnTo>
                <a:lnTo>
                  <a:pt x="4239125" y="4244975"/>
                </a:lnTo>
                <a:lnTo>
                  <a:pt x="4249203" y="4297362"/>
                </a:lnTo>
                <a:lnTo>
                  <a:pt x="4264318" y="4343400"/>
                </a:lnTo>
                <a:lnTo>
                  <a:pt x="4282794" y="4386262"/>
                </a:lnTo>
                <a:lnTo>
                  <a:pt x="4301270" y="4424362"/>
                </a:lnTo>
                <a:lnTo>
                  <a:pt x="4341580" y="4498975"/>
                </a:lnTo>
                <a:lnTo>
                  <a:pt x="4361735" y="4537075"/>
                </a:lnTo>
                <a:lnTo>
                  <a:pt x="4378531" y="4579937"/>
                </a:lnTo>
                <a:lnTo>
                  <a:pt x="4393648" y="4625975"/>
                </a:lnTo>
                <a:lnTo>
                  <a:pt x="4405405" y="4678362"/>
                </a:lnTo>
                <a:lnTo>
                  <a:pt x="4413803" y="4738687"/>
                </a:lnTo>
                <a:lnTo>
                  <a:pt x="4417162" y="4806950"/>
                </a:lnTo>
                <a:lnTo>
                  <a:pt x="4413803" y="4875212"/>
                </a:lnTo>
                <a:lnTo>
                  <a:pt x="4405405" y="4935537"/>
                </a:lnTo>
                <a:lnTo>
                  <a:pt x="4393648" y="4987925"/>
                </a:lnTo>
                <a:lnTo>
                  <a:pt x="4378531" y="5033962"/>
                </a:lnTo>
                <a:lnTo>
                  <a:pt x="4361735" y="5075237"/>
                </a:lnTo>
                <a:lnTo>
                  <a:pt x="4341580" y="5114925"/>
                </a:lnTo>
                <a:lnTo>
                  <a:pt x="4321425" y="5149850"/>
                </a:lnTo>
                <a:lnTo>
                  <a:pt x="4301270" y="5186362"/>
                </a:lnTo>
                <a:lnTo>
                  <a:pt x="4282794" y="5226050"/>
                </a:lnTo>
                <a:lnTo>
                  <a:pt x="4264318" y="5268912"/>
                </a:lnTo>
                <a:lnTo>
                  <a:pt x="4249203" y="5313362"/>
                </a:lnTo>
                <a:lnTo>
                  <a:pt x="4239125" y="5365750"/>
                </a:lnTo>
                <a:lnTo>
                  <a:pt x="4229047" y="5426075"/>
                </a:lnTo>
                <a:lnTo>
                  <a:pt x="4227367" y="5494337"/>
                </a:lnTo>
                <a:lnTo>
                  <a:pt x="4229047" y="5562600"/>
                </a:lnTo>
                <a:lnTo>
                  <a:pt x="4239125" y="5622925"/>
                </a:lnTo>
                <a:lnTo>
                  <a:pt x="4249203" y="5675312"/>
                </a:lnTo>
                <a:lnTo>
                  <a:pt x="4264318" y="5721350"/>
                </a:lnTo>
                <a:lnTo>
                  <a:pt x="4282794" y="5762625"/>
                </a:lnTo>
                <a:lnTo>
                  <a:pt x="4301270" y="5802312"/>
                </a:lnTo>
                <a:lnTo>
                  <a:pt x="4321425" y="5840412"/>
                </a:lnTo>
                <a:lnTo>
                  <a:pt x="4341580" y="5876925"/>
                </a:lnTo>
                <a:lnTo>
                  <a:pt x="4361735" y="5915025"/>
                </a:lnTo>
                <a:lnTo>
                  <a:pt x="4378531" y="5956300"/>
                </a:lnTo>
                <a:lnTo>
                  <a:pt x="4393648" y="6003925"/>
                </a:lnTo>
                <a:lnTo>
                  <a:pt x="4405405" y="6056312"/>
                </a:lnTo>
                <a:lnTo>
                  <a:pt x="4413803" y="6113462"/>
                </a:lnTo>
                <a:lnTo>
                  <a:pt x="4417162" y="6183312"/>
                </a:lnTo>
                <a:lnTo>
                  <a:pt x="4413803" y="6251575"/>
                </a:lnTo>
                <a:lnTo>
                  <a:pt x="4405405" y="6311900"/>
                </a:lnTo>
                <a:lnTo>
                  <a:pt x="4393648" y="6361112"/>
                </a:lnTo>
                <a:lnTo>
                  <a:pt x="4378531" y="6407150"/>
                </a:lnTo>
                <a:lnTo>
                  <a:pt x="4361735" y="6448425"/>
                </a:lnTo>
                <a:lnTo>
                  <a:pt x="4343260" y="6488112"/>
                </a:lnTo>
                <a:lnTo>
                  <a:pt x="4324784" y="6523037"/>
                </a:lnTo>
                <a:lnTo>
                  <a:pt x="4304629" y="6561137"/>
                </a:lnTo>
                <a:lnTo>
                  <a:pt x="4284474" y="6597650"/>
                </a:lnTo>
                <a:lnTo>
                  <a:pt x="4267678" y="6640512"/>
                </a:lnTo>
                <a:lnTo>
                  <a:pt x="4250882" y="6683375"/>
                </a:lnTo>
                <a:lnTo>
                  <a:pt x="4240804" y="6735762"/>
                </a:lnTo>
                <a:lnTo>
                  <a:pt x="4232407" y="6791325"/>
                </a:lnTo>
                <a:lnTo>
                  <a:pt x="4227367" y="6858000"/>
                </a:lnTo>
                <a:lnTo>
                  <a:pt x="2310062" y="6858000"/>
                </a:lnTo>
                <a:lnTo>
                  <a:pt x="144378" y="6858000"/>
                </a:lnTo>
                <a:lnTo>
                  <a:pt x="0" y="6858000"/>
                </a:lnTo>
                <a:close/>
              </a:path>
            </a:pathLst>
          </a:custGeom>
          <a:solidFill>
            <a:srgbClr val="FFFFFF"/>
          </a:solidFill>
          <a:ln w="0">
            <a:noFill/>
            <a:prstDash val="solid"/>
            <a:round/>
            <a:headEnd/>
            <a:tailEnd/>
          </a:ln>
        </p:spPr>
      </p:sp>
      <p:sp useBgFill="1">
        <p:nvSpPr>
          <p:cNvPr id="39" name="Freeform: Shape 33">
            <a:extLst>
              <a:ext uri="{FF2B5EF4-FFF2-40B4-BE49-F238E27FC236}">
                <a16:creationId xmlns:a16="http://schemas.microsoft.com/office/drawing/2014/main" id="{A7A4B465-FBCC-4CD4-89A1-82992A7B47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4272784" cy="6858000"/>
          </a:xfrm>
          <a:custGeom>
            <a:avLst/>
            <a:gdLst>
              <a:gd name="connsiteX0" fmla="*/ 0 w 4272784"/>
              <a:gd name="connsiteY0" fmla="*/ 0 h 6858000"/>
              <a:gd name="connsiteX1" fmla="*/ 4082989 w 4272784"/>
              <a:gd name="connsiteY1" fmla="*/ 0 h 6858000"/>
              <a:gd name="connsiteX2" fmla="*/ 4088029 w 4272784"/>
              <a:gd name="connsiteY2" fmla="*/ 66675 h 6858000"/>
              <a:gd name="connsiteX3" fmla="*/ 4096426 w 4272784"/>
              <a:gd name="connsiteY3" fmla="*/ 122237 h 6858000"/>
              <a:gd name="connsiteX4" fmla="*/ 4106504 w 4272784"/>
              <a:gd name="connsiteY4" fmla="*/ 174625 h 6858000"/>
              <a:gd name="connsiteX5" fmla="*/ 4123300 w 4272784"/>
              <a:gd name="connsiteY5" fmla="*/ 217487 h 6858000"/>
              <a:gd name="connsiteX6" fmla="*/ 4140096 w 4272784"/>
              <a:gd name="connsiteY6" fmla="*/ 260350 h 6858000"/>
              <a:gd name="connsiteX7" fmla="*/ 4160251 w 4272784"/>
              <a:gd name="connsiteY7" fmla="*/ 296862 h 6858000"/>
              <a:gd name="connsiteX8" fmla="*/ 4180406 w 4272784"/>
              <a:gd name="connsiteY8" fmla="*/ 334962 h 6858000"/>
              <a:gd name="connsiteX9" fmla="*/ 4198882 w 4272784"/>
              <a:gd name="connsiteY9" fmla="*/ 369887 h 6858000"/>
              <a:gd name="connsiteX10" fmla="*/ 4217357 w 4272784"/>
              <a:gd name="connsiteY10" fmla="*/ 409575 h 6858000"/>
              <a:gd name="connsiteX11" fmla="*/ 4234153 w 4272784"/>
              <a:gd name="connsiteY11" fmla="*/ 450850 h 6858000"/>
              <a:gd name="connsiteX12" fmla="*/ 4249270 w 4272784"/>
              <a:gd name="connsiteY12" fmla="*/ 496887 h 6858000"/>
              <a:gd name="connsiteX13" fmla="*/ 4261027 w 4272784"/>
              <a:gd name="connsiteY13" fmla="*/ 546100 h 6858000"/>
              <a:gd name="connsiteX14" fmla="*/ 4269425 w 4272784"/>
              <a:gd name="connsiteY14" fmla="*/ 606425 h 6858000"/>
              <a:gd name="connsiteX15" fmla="*/ 4272784 w 4272784"/>
              <a:gd name="connsiteY15" fmla="*/ 673100 h 6858000"/>
              <a:gd name="connsiteX16" fmla="*/ 4269425 w 4272784"/>
              <a:gd name="connsiteY16" fmla="*/ 744537 h 6858000"/>
              <a:gd name="connsiteX17" fmla="*/ 4261027 w 4272784"/>
              <a:gd name="connsiteY17" fmla="*/ 801687 h 6858000"/>
              <a:gd name="connsiteX18" fmla="*/ 4249270 w 4272784"/>
              <a:gd name="connsiteY18" fmla="*/ 854075 h 6858000"/>
              <a:gd name="connsiteX19" fmla="*/ 4234153 w 4272784"/>
              <a:gd name="connsiteY19" fmla="*/ 901700 h 6858000"/>
              <a:gd name="connsiteX20" fmla="*/ 4217357 w 4272784"/>
              <a:gd name="connsiteY20" fmla="*/ 942975 h 6858000"/>
              <a:gd name="connsiteX21" fmla="*/ 4197202 w 4272784"/>
              <a:gd name="connsiteY21" fmla="*/ 981075 h 6858000"/>
              <a:gd name="connsiteX22" fmla="*/ 4177047 w 4272784"/>
              <a:gd name="connsiteY22" fmla="*/ 1017587 h 6858000"/>
              <a:gd name="connsiteX23" fmla="*/ 4156892 w 4272784"/>
              <a:gd name="connsiteY23" fmla="*/ 1055687 h 6858000"/>
              <a:gd name="connsiteX24" fmla="*/ 4138416 w 4272784"/>
              <a:gd name="connsiteY24" fmla="*/ 1095375 h 6858000"/>
              <a:gd name="connsiteX25" fmla="*/ 4119940 w 4272784"/>
              <a:gd name="connsiteY25" fmla="*/ 1136650 h 6858000"/>
              <a:gd name="connsiteX26" fmla="*/ 4104825 w 4272784"/>
              <a:gd name="connsiteY26" fmla="*/ 1182687 h 6858000"/>
              <a:gd name="connsiteX27" fmla="*/ 4094747 w 4272784"/>
              <a:gd name="connsiteY27" fmla="*/ 1235075 h 6858000"/>
              <a:gd name="connsiteX28" fmla="*/ 4084669 w 4272784"/>
              <a:gd name="connsiteY28" fmla="*/ 1295400 h 6858000"/>
              <a:gd name="connsiteX29" fmla="*/ 4082989 w 4272784"/>
              <a:gd name="connsiteY29" fmla="*/ 1363662 h 6858000"/>
              <a:gd name="connsiteX30" fmla="*/ 4084669 w 4272784"/>
              <a:gd name="connsiteY30" fmla="*/ 1431925 h 6858000"/>
              <a:gd name="connsiteX31" fmla="*/ 4094747 w 4272784"/>
              <a:gd name="connsiteY31" fmla="*/ 1492250 h 6858000"/>
              <a:gd name="connsiteX32" fmla="*/ 4104825 w 4272784"/>
              <a:gd name="connsiteY32" fmla="*/ 1544637 h 6858000"/>
              <a:gd name="connsiteX33" fmla="*/ 4119940 w 4272784"/>
              <a:gd name="connsiteY33" fmla="*/ 1589087 h 6858000"/>
              <a:gd name="connsiteX34" fmla="*/ 4138416 w 4272784"/>
              <a:gd name="connsiteY34" fmla="*/ 1631950 h 6858000"/>
              <a:gd name="connsiteX35" fmla="*/ 4156892 w 4272784"/>
              <a:gd name="connsiteY35" fmla="*/ 1671637 h 6858000"/>
              <a:gd name="connsiteX36" fmla="*/ 4177047 w 4272784"/>
              <a:gd name="connsiteY36" fmla="*/ 1708150 h 6858000"/>
              <a:gd name="connsiteX37" fmla="*/ 4197202 w 4272784"/>
              <a:gd name="connsiteY37" fmla="*/ 1743075 h 6858000"/>
              <a:gd name="connsiteX38" fmla="*/ 4217357 w 4272784"/>
              <a:gd name="connsiteY38" fmla="*/ 1782762 h 6858000"/>
              <a:gd name="connsiteX39" fmla="*/ 4234153 w 4272784"/>
              <a:gd name="connsiteY39" fmla="*/ 1824037 h 6858000"/>
              <a:gd name="connsiteX40" fmla="*/ 4249270 w 4272784"/>
              <a:gd name="connsiteY40" fmla="*/ 1870075 h 6858000"/>
              <a:gd name="connsiteX41" fmla="*/ 4261027 w 4272784"/>
              <a:gd name="connsiteY41" fmla="*/ 1922462 h 6858000"/>
              <a:gd name="connsiteX42" fmla="*/ 4269425 w 4272784"/>
              <a:gd name="connsiteY42" fmla="*/ 1982787 h 6858000"/>
              <a:gd name="connsiteX43" fmla="*/ 4272784 w 4272784"/>
              <a:gd name="connsiteY43" fmla="*/ 2051050 h 6858000"/>
              <a:gd name="connsiteX44" fmla="*/ 4269425 w 4272784"/>
              <a:gd name="connsiteY44" fmla="*/ 2119312 h 6858000"/>
              <a:gd name="connsiteX45" fmla="*/ 4261027 w 4272784"/>
              <a:gd name="connsiteY45" fmla="*/ 2179637 h 6858000"/>
              <a:gd name="connsiteX46" fmla="*/ 4249270 w 4272784"/>
              <a:gd name="connsiteY46" fmla="*/ 2232025 h 6858000"/>
              <a:gd name="connsiteX47" fmla="*/ 4234153 w 4272784"/>
              <a:gd name="connsiteY47" fmla="*/ 2278062 h 6858000"/>
              <a:gd name="connsiteX48" fmla="*/ 4217357 w 4272784"/>
              <a:gd name="connsiteY48" fmla="*/ 2319337 h 6858000"/>
              <a:gd name="connsiteX49" fmla="*/ 4197202 w 4272784"/>
              <a:gd name="connsiteY49" fmla="*/ 2359025 h 6858000"/>
              <a:gd name="connsiteX50" fmla="*/ 4177047 w 4272784"/>
              <a:gd name="connsiteY50" fmla="*/ 2395537 h 6858000"/>
              <a:gd name="connsiteX51" fmla="*/ 4156892 w 4272784"/>
              <a:gd name="connsiteY51" fmla="*/ 2433637 h 6858000"/>
              <a:gd name="connsiteX52" fmla="*/ 4138416 w 4272784"/>
              <a:gd name="connsiteY52" fmla="*/ 2471737 h 6858000"/>
              <a:gd name="connsiteX53" fmla="*/ 4119940 w 4272784"/>
              <a:gd name="connsiteY53" fmla="*/ 2513012 h 6858000"/>
              <a:gd name="connsiteX54" fmla="*/ 4104825 w 4272784"/>
              <a:gd name="connsiteY54" fmla="*/ 2560637 h 6858000"/>
              <a:gd name="connsiteX55" fmla="*/ 4094747 w 4272784"/>
              <a:gd name="connsiteY55" fmla="*/ 2613025 h 6858000"/>
              <a:gd name="connsiteX56" fmla="*/ 4084669 w 4272784"/>
              <a:gd name="connsiteY56" fmla="*/ 2671762 h 6858000"/>
              <a:gd name="connsiteX57" fmla="*/ 4082989 w 4272784"/>
              <a:gd name="connsiteY57" fmla="*/ 2741612 h 6858000"/>
              <a:gd name="connsiteX58" fmla="*/ 4084669 w 4272784"/>
              <a:gd name="connsiteY58" fmla="*/ 2809875 h 6858000"/>
              <a:gd name="connsiteX59" fmla="*/ 4094747 w 4272784"/>
              <a:gd name="connsiteY59" fmla="*/ 2868612 h 6858000"/>
              <a:gd name="connsiteX60" fmla="*/ 4104825 w 4272784"/>
              <a:gd name="connsiteY60" fmla="*/ 2922587 h 6858000"/>
              <a:gd name="connsiteX61" fmla="*/ 4119940 w 4272784"/>
              <a:gd name="connsiteY61" fmla="*/ 2967037 h 6858000"/>
              <a:gd name="connsiteX62" fmla="*/ 4138416 w 4272784"/>
              <a:gd name="connsiteY62" fmla="*/ 3009900 h 6858000"/>
              <a:gd name="connsiteX63" fmla="*/ 4156892 w 4272784"/>
              <a:gd name="connsiteY63" fmla="*/ 3046412 h 6858000"/>
              <a:gd name="connsiteX64" fmla="*/ 4177047 w 4272784"/>
              <a:gd name="connsiteY64" fmla="*/ 3084512 h 6858000"/>
              <a:gd name="connsiteX65" fmla="*/ 4197202 w 4272784"/>
              <a:gd name="connsiteY65" fmla="*/ 3121025 h 6858000"/>
              <a:gd name="connsiteX66" fmla="*/ 4217357 w 4272784"/>
              <a:gd name="connsiteY66" fmla="*/ 3160712 h 6858000"/>
              <a:gd name="connsiteX67" fmla="*/ 4234153 w 4272784"/>
              <a:gd name="connsiteY67" fmla="*/ 3201987 h 6858000"/>
              <a:gd name="connsiteX68" fmla="*/ 4249270 w 4272784"/>
              <a:gd name="connsiteY68" fmla="*/ 3248025 h 6858000"/>
              <a:gd name="connsiteX69" fmla="*/ 4261027 w 4272784"/>
              <a:gd name="connsiteY69" fmla="*/ 3300412 h 6858000"/>
              <a:gd name="connsiteX70" fmla="*/ 4269425 w 4272784"/>
              <a:gd name="connsiteY70" fmla="*/ 3360737 h 6858000"/>
              <a:gd name="connsiteX71" fmla="*/ 4272784 w 4272784"/>
              <a:gd name="connsiteY71" fmla="*/ 3427412 h 6858000"/>
              <a:gd name="connsiteX72" fmla="*/ 4269425 w 4272784"/>
              <a:gd name="connsiteY72" fmla="*/ 3497262 h 6858000"/>
              <a:gd name="connsiteX73" fmla="*/ 4261027 w 4272784"/>
              <a:gd name="connsiteY73" fmla="*/ 3557587 h 6858000"/>
              <a:gd name="connsiteX74" fmla="*/ 4249270 w 4272784"/>
              <a:gd name="connsiteY74" fmla="*/ 3609975 h 6858000"/>
              <a:gd name="connsiteX75" fmla="*/ 4234153 w 4272784"/>
              <a:gd name="connsiteY75" fmla="*/ 3656012 h 6858000"/>
              <a:gd name="connsiteX76" fmla="*/ 4217357 w 4272784"/>
              <a:gd name="connsiteY76" fmla="*/ 3697287 h 6858000"/>
              <a:gd name="connsiteX77" fmla="*/ 4197202 w 4272784"/>
              <a:gd name="connsiteY77" fmla="*/ 3736975 h 6858000"/>
              <a:gd name="connsiteX78" fmla="*/ 4156892 w 4272784"/>
              <a:gd name="connsiteY78" fmla="*/ 3811587 h 6858000"/>
              <a:gd name="connsiteX79" fmla="*/ 4138416 w 4272784"/>
              <a:gd name="connsiteY79" fmla="*/ 3848100 h 6858000"/>
              <a:gd name="connsiteX80" fmla="*/ 4119940 w 4272784"/>
              <a:gd name="connsiteY80" fmla="*/ 3890962 h 6858000"/>
              <a:gd name="connsiteX81" fmla="*/ 4104825 w 4272784"/>
              <a:gd name="connsiteY81" fmla="*/ 3935412 h 6858000"/>
              <a:gd name="connsiteX82" fmla="*/ 4094747 w 4272784"/>
              <a:gd name="connsiteY82" fmla="*/ 3987800 h 6858000"/>
              <a:gd name="connsiteX83" fmla="*/ 4084669 w 4272784"/>
              <a:gd name="connsiteY83" fmla="*/ 4048125 h 6858000"/>
              <a:gd name="connsiteX84" fmla="*/ 4082989 w 4272784"/>
              <a:gd name="connsiteY84" fmla="*/ 4116387 h 6858000"/>
              <a:gd name="connsiteX85" fmla="*/ 4084669 w 4272784"/>
              <a:gd name="connsiteY85" fmla="*/ 4186237 h 6858000"/>
              <a:gd name="connsiteX86" fmla="*/ 4094747 w 4272784"/>
              <a:gd name="connsiteY86" fmla="*/ 4244975 h 6858000"/>
              <a:gd name="connsiteX87" fmla="*/ 4104825 w 4272784"/>
              <a:gd name="connsiteY87" fmla="*/ 4297362 h 6858000"/>
              <a:gd name="connsiteX88" fmla="*/ 4119940 w 4272784"/>
              <a:gd name="connsiteY88" fmla="*/ 4343400 h 6858000"/>
              <a:gd name="connsiteX89" fmla="*/ 4138416 w 4272784"/>
              <a:gd name="connsiteY89" fmla="*/ 4386262 h 6858000"/>
              <a:gd name="connsiteX90" fmla="*/ 4156892 w 4272784"/>
              <a:gd name="connsiteY90" fmla="*/ 4424362 h 6858000"/>
              <a:gd name="connsiteX91" fmla="*/ 4197202 w 4272784"/>
              <a:gd name="connsiteY91" fmla="*/ 4498975 h 6858000"/>
              <a:gd name="connsiteX92" fmla="*/ 4217357 w 4272784"/>
              <a:gd name="connsiteY92" fmla="*/ 4537075 h 6858000"/>
              <a:gd name="connsiteX93" fmla="*/ 4234153 w 4272784"/>
              <a:gd name="connsiteY93" fmla="*/ 4579937 h 6858000"/>
              <a:gd name="connsiteX94" fmla="*/ 4249270 w 4272784"/>
              <a:gd name="connsiteY94" fmla="*/ 4625975 h 6858000"/>
              <a:gd name="connsiteX95" fmla="*/ 4261027 w 4272784"/>
              <a:gd name="connsiteY95" fmla="*/ 4678362 h 6858000"/>
              <a:gd name="connsiteX96" fmla="*/ 4269425 w 4272784"/>
              <a:gd name="connsiteY96" fmla="*/ 4738687 h 6858000"/>
              <a:gd name="connsiteX97" fmla="*/ 4272784 w 4272784"/>
              <a:gd name="connsiteY97" fmla="*/ 4806950 h 6858000"/>
              <a:gd name="connsiteX98" fmla="*/ 4269425 w 4272784"/>
              <a:gd name="connsiteY98" fmla="*/ 4875212 h 6858000"/>
              <a:gd name="connsiteX99" fmla="*/ 4261027 w 4272784"/>
              <a:gd name="connsiteY99" fmla="*/ 4935537 h 6858000"/>
              <a:gd name="connsiteX100" fmla="*/ 4249270 w 4272784"/>
              <a:gd name="connsiteY100" fmla="*/ 4987925 h 6858000"/>
              <a:gd name="connsiteX101" fmla="*/ 4234153 w 4272784"/>
              <a:gd name="connsiteY101" fmla="*/ 5033962 h 6858000"/>
              <a:gd name="connsiteX102" fmla="*/ 4217357 w 4272784"/>
              <a:gd name="connsiteY102" fmla="*/ 5075237 h 6858000"/>
              <a:gd name="connsiteX103" fmla="*/ 4197202 w 4272784"/>
              <a:gd name="connsiteY103" fmla="*/ 5114925 h 6858000"/>
              <a:gd name="connsiteX104" fmla="*/ 4177047 w 4272784"/>
              <a:gd name="connsiteY104" fmla="*/ 5149850 h 6858000"/>
              <a:gd name="connsiteX105" fmla="*/ 4156892 w 4272784"/>
              <a:gd name="connsiteY105" fmla="*/ 5186362 h 6858000"/>
              <a:gd name="connsiteX106" fmla="*/ 4138416 w 4272784"/>
              <a:gd name="connsiteY106" fmla="*/ 5226050 h 6858000"/>
              <a:gd name="connsiteX107" fmla="*/ 4119940 w 4272784"/>
              <a:gd name="connsiteY107" fmla="*/ 5268912 h 6858000"/>
              <a:gd name="connsiteX108" fmla="*/ 4104825 w 4272784"/>
              <a:gd name="connsiteY108" fmla="*/ 5313362 h 6858000"/>
              <a:gd name="connsiteX109" fmla="*/ 4094747 w 4272784"/>
              <a:gd name="connsiteY109" fmla="*/ 5365750 h 6858000"/>
              <a:gd name="connsiteX110" fmla="*/ 4084669 w 4272784"/>
              <a:gd name="connsiteY110" fmla="*/ 5426075 h 6858000"/>
              <a:gd name="connsiteX111" fmla="*/ 4082989 w 4272784"/>
              <a:gd name="connsiteY111" fmla="*/ 5494337 h 6858000"/>
              <a:gd name="connsiteX112" fmla="*/ 4084669 w 4272784"/>
              <a:gd name="connsiteY112" fmla="*/ 5562600 h 6858000"/>
              <a:gd name="connsiteX113" fmla="*/ 4094747 w 4272784"/>
              <a:gd name="connsiteY113" fmla="*/ 5622925 h 6858000"/>
              <a:gd name="connsiteX114" fmla="*/ 4104825 w 4272784"/>
              <a:gd name="connsiteY114" fmla="*/ 5675312 h 6858000"/>
              <a:gd name="connsiteX115" fmla="*/ 4119940 w 4272784"/>
              <a:gd name="connsiteY115" fmla="*/ 5721350 h 6858000"/>
              <a:gd name="connsiteX116" fmla="*/ 4138416 w 4272784"/>
              <a:gd name="connsiteY116" fmla="*/ 5762625 h 6858000"/>
              <a:gd name="connsiteX117" fmla="*/ 4156892 w 4272784"/>
              <a:gd name="connsiteY117" fmla="*/ 5802312 h 6858000"/>
              <a:gd name="connsiteX118" fmla="*/ 4177047 w 4272784"/>
              <a:gd name="connsiteY118" fmla="*/ 5840412 h 6858000"/>
              <a:gd name="connsiteX119" fmla="*/ 4197202 w 4272784"/>
              <a:gd name="connsiteY119" fmla="*/ 5876925 h 6858000"/>
              <a:gd name="connsiteX120" fmla="*/ 4217357 w 4272784"/>
              <a:gd name="connsiteY120" fmla="*/ 5915025 h 6858000"/>
              <a:gd name="connsiteX121" fmla="*/ 4234153 w 4272784"/>
              <a:gd name="connsiteY121" fmla="*/ 5956300 h 6858000"/>
              <a:gd name="connsiteX122" fmla="*/ 4249270 w 4272784"/>
              <a:gd name="connsiteY122" fmla="*/ 6003925 h 6858000"/>
              <a:gd name="connsiteX123" fmla="*/ 4261027 w 4272784"/>
              <a:gd name="connsiteY123" fmla="*/ 6056312 h 6858000"/>
              <a:gd name="connsiteX124" fmla="*/ 4269425 w 4272784"/>
              <a:gd name="connsiteY124" fmla="*/ 6113462 h 6858000"/>
              <a:gd name="connsiteX125" fmla="*/ 4272784 w 4272784"/>
              <a:gd name="connsiteY125" fmla="*/ 6183312 h 6858000"/>
              <a:gd name="connsiteX126" fmla="*/ 4269425 w 4272784"/>
              <a:gd name="connsiteY126" fmla="*/ 6251575 h 6858000"/>
              <a:gd name="connsiteX127" fmla="*/ 4261027 w 4272784"/>
              <a:gd name="connsiteY127" fmla="*/ 6311900 h 6858000"/>
              <a:gd name="connsiteX128" fmla="*/ 4249270 w 4272784"/>
              <a:gd name="connsiteY128" fmla="*/ 6361112 h 6858000"/>
              <a:gd name="connsiteX129" fmla="*/ 4234153 w 4272784"/>
              <a:gd name="connsiteY129" fmla="*/ 6407150 h 6858000"/>
              <a:gd name="connsiteX130" fmla="*/ 4217357 w 4272784"/>
              <a:gd name="connsiteY130" fmla="*/ 6448425 h 6858000"/>
              <a:gd name="connsiteX131" fmla="*/ 4198882 w 4272784"/>
              <a:gd name="connsiteY131" fmla="*/ 6488112 h 6858000"/>
              <a:gd name="connsiteX132" fmla="*/ 4180406 w 4272784"/>
              <a:gd name="connsiteY132" fmla="*/ 6523037 h 6858000"/>
              <a:gd name="connsiteX133" fmla="*/ 4160251 w 4272784"/>
              <a:gd name="connsiteY133" fmla="*/ 6561137 h 6858000"/>
              <a:gd name="connsiteX134" fmla="*/ 4140096 w 4272784"/>
              <a:gd name="connsiteY134" fmla="*/ 6597650 h 6858000"/>
              <a:gd name="connsiteX135" fmla="*/ 4123300 w 4272784"/>
              <a:gd name="connsiteY135" fmla="*/ 6640512 h 6858000"/>
              <a:gd name="connsiteX136" fmla="*/ 4106504 w 4272784"/>
              <a:gd name="connsiteY136" fmla="*/ 6683375 h 6858000"/>
              <a:gd name="connsiteX137" fmla="*/ 4096426 w 4272784"/>
              <a:gd name="connsiteY137" fmla="*/ 6735762 h 6858000"/>
              <a:gd name="connsiteX138" fmla="*/ 4088029 w 4272784"/>
              <a:gd name="connsiteY138" fmla="*/ 6791325 h 6858000"/>
              <a:gd name="connsiteX139" fmla="*/ 4082989 w 4272784"/>
              <a:gd name="connsiteY139" fmla="*/ 6858000 h 6858000"/>
              <a:gd name="connsiteX140" fmla="*/ 0 w 4272784"/>
              <a:gd name="connsiteY14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4272784" h="6858000">
                <a:moveTo>
                  <a:pt x="0" y="0"/>
                </a:moveTo>
                <a:lnTo>
                  <a:pt x="4082989" y="0"/>
                </a:lnTo>
                <a:lnTo>
                  <a:pt x="4088029" y="66675"/>
                </a:lnTo>
                <a:lnTo>
                  <a:pt x="4096426" y="122237"/>
                </a:lnTo>
                <a:lnTo>
                  <a:pt x="4106504" y="174625"/>
                </a:lnTo>
                <a:lnTo>
                  <a:pt x="4123300" y="217487"/>
                </a:lnTo>
                <a:lnTo>
                  <a:pt x="4140096" y="260350"/>
                </a:lnTo>
                <a:lnTo>
                  <a:pt x="4160251" y="296862"/>
                </a:lnTo>
                <a:lnTo>
                  <a:pt x="4180406" y="334962"/>
                </a:lnTo>
                <a:lnTo>
                  <a:pt x="4198882" y="369887"/>
                </a:lnTo>
                <a:lnTo>
                  <a:pt x="4217357" y="409575"/>
                </a:lnTo>
                <a:lnTo>
                  <a:pt x="4234153" y="450850"/>
                </a:lnTo>
                <a:lnTo>
                  <a:pt x="4249270" y="496887"/>
                </a:lnTo>
                <a:lnTo>
                  <a:pt x="4261027" y="546100"/>
                </a:lnTo>
                <a:lnTo>
                  <a:pt x="4269425" y="606425"/>
                </a:lnTo>
                <a:lnTo>
                  <a:pt x="4272784" y="673100"/>
                </a:lnTo>
                <a:lnTo>
                  <a:pt x="4269425" y="744537"/>
                </a:lnTo>
                <a:lnTo>
                  <a:pt x="4261027" y="801687"/>
                </a:lnTo>
                <a:lnTo>
                  <a:pt x="4249270" y="854075"/>
                </a:lnTo>
                <a:lnTo>
                  <a:pt x="4234153" y="901700"/>
                </a:lnTo>
                <a:lnTo>
                  <a:pt x="4217357" y="942975"/>
                </a:lnTo>
                <a:lnTo>
                  <a:pt x="4197202" y="981075"/>
                </a:lnTo>
                <a:lnTo>
                  <a:pt x="4177047" y="1017587"/>
                </a:lnTo>
                <a:lnTo>
                  <a:pt x="4156892" y="1055687"/>
                </a:lnTo>
                <a:lnTo>
                  <a:pt x="4138416" y="1095375"/>
                </a:lnTo>
                <a:lnTo>
                  <a:pt x="4119940" y="1136650"/>
                </a:lnTo>
                <a:lnTo>
                  <a:pt x="4104825" y="1182687"/>
                </a:lnTo>
                <a:lnTo>
                  <a:pt x="4094747" y="1235075"/>
                </a:lnTo>
                <a:lnTo>
                  <a:pt x="4084669" y="1295400"/>
                </a:lnTo>
                <a:lnTo>
                  <a:pt x="4082989" y="1363662"/>
                </a:lnTo>
                <a:lnTo>
                  <a:pt x="4084669" y="1431925"/>
                </a:lnTo>
                <a:lnTo>
                  <a:pt x="4094747" y="1492250"/>
                </a:lnTo>
                <a:lnTo>
                  <a:pt x="4104825" y="1544637"/>
                </a:lnTo>
                <a:lnTo>
                  <a:pt x="4119940" y="1589087"/>
                </a:lnTo>
                <a:lnTo>
                  <a:pt x="4138416" y="1631950"/>
                </a:lnTo>
                <a:lnTo>
                  <a:pt x="4156892" y="1671637"/>
                </a:lnTo>
                <a:lnTo>
                  <a:pt x="4177047" y="1708150"/>
                </a:lnTo>
                <a:lnTo>
                  <a:pt x="4197202" y="1743075"/>
                </a:lnTo>
                <a:lnTo>
                  <a:pt x="4217357" y="1782762"/>
                </a:lnTo>
                <a:lnTo>
                  <a:pt x="4234153" y="1824037"/>
                </a:lnTo>
                <a:lnTo>
                  <a:pt x="4249270" y="1870075"/>
                </a:lnTo>
                <a:lnTo>
                  <a:pt x="4261027" y="1922462"/>
                </a:lnTo>
                <a:lnTo>
                  <a:pt x="4269425" y="1982787"/>
                </a:lnTo>
                <a:lnTo>
                  <a:pt x="4272784" y="2051050"/>
                </a:lnTo>
                <a:lnTo>
                  <a:pt x="4269425" y="2119312"/>
                </a:lnTo>
                <a:lnTo>
                  <a:pt x="4261027" y="2179637"/>
                </a:lnTo>
                <a:lnTo>
                  <a:pt x="4249270" y="2232025"/>
                </a:lnTo>
                <a:lnTo>
                  <a:pt x="4234153" y="2278062"/>
                </a:lnTo>
                <a:lnTo>
                  <a:pt x="4217357" y="2319337"/>
                </a:lnTo>
                <a:lnTo>
                  <a:pt x="4197202" y="2359025"/>
                </a:lnTo>
                <a:lnTo>
                  <a:pt x="4177047" y="2395537"/>
                </a:lnTo>
                <a:lnTo>
                  <a:pt x="4156892" y="2433637"/>
                </a:lnTo>
                <a:lnTo>
                  <a:pt x="4138416" y="2471737"/>
                </a:lnTo>
                <a:lnTo>
                  <a:pt x="4119940" y="2513012"/>
                </a:lnTo>
                <a:lnTo>
                  <a:pt x="4104825" y="2560637"/>
                </a:lnTo>
                <a:lnTo>
                  <a:pt x="4094747" y="2613025"/>
                </a:lnTo>
                <a:lnTo>
                  <a:pt x="4084669" y="2671762"/>
                </a:lnTo>
                <a:lnTo>
                  <a:pt x="4082989" y="2741612"/>
                </a:lnTo>
                <a:lnTo>
                  <a:pt x="4084669" y="2809875"/>
                </a:lnTo>
                <a:lnTo>
                  <a:pt x="4094747" y="2868612"/>
                </a:lnTo>
                <a:lnTo>
                  <a:pt x="4104825" y="2922587"/>
                </a:lnTo>
                <a:lnTo>
                  <a:pt x="4119940" y="2967037"/>
                </a:lnTo>
                <a:lnTo>
                  <a:pt x="4138416" y="3009900"/>
                </a:lnTo>
                <a:lnTo>
                  <a:pt x="4156892" y="3046412"/>
                </a:lnTo>
                <a:lnTo>
                  <a:pt x="4177047" y="3084512"/>
                </a:lnTo>
                <a:lnTo>
                  <a:pt x="4197202" y="3121025"/>
                </a:lnTo>
                <a:lnTo>
                  <a:pt x="4217357" y="3160712"/>
                </a:lnTo>
                <a:lnTo>
                  <a:pt x="4234153" y="3201987"/>
                </a:lnTo>
                <a:lnTo>
                  <a:pt x="4249270" y="3248025"/>
                </a:lnTo>
                <a:lnTo>
                  <a:pt x="4261027" y="3300412"/>
                </a:lnTo>
                <a:lnTo>
                  <a:pt x="4269425" y="3360737"/>
                </a:lnTo>
                <a:lnTo>
                  <a:pt x="4272784" y="3427412"/>
                </a:lnTo>
                <a:lnTo>
                  <a:pt x="4269425" y="3497262"/>
                </a:lnTo>
                <a:lnTo>
                  <a:pt x="4261027" y="3557587"/>
                </a:lnTo>
                <a:lnTo>
                  <a:pt x="4249270" y="3609975"/>
                </a:lnTo>
                <a:lnTo>
                  <a:pt x="4234153" y="3656012"/>
                </a:lnTo>
                <a:lnTo>
                  <a:pt x="4217357" y="3697287"/>
                </a:lnTo>
                <a:lnTo>
                  <a:pt x="4197202" y="3736975"/>
                </a:lnTo>
                <a:lnTo>
                  <a:pt x="4156892" y="3811587"/>
                </a:lnTo>
                <a:lnTo>
                  <a:pt x="4138416" y="3848100"/>
                </a:lnTo>
                <a:lnTo>
                  <a:pt x="4119940" y="3890962"/>
                </a:lnTo>
                <a:lnTo>
                  <a:pt x="4104825" y="3935412"/>
                </a:lnTo>
                <a:lnTo>
                  <a:pt x="4094747" y="3987800"/>
                </a:lnTo>
                <a:lnTo>
                  <a:pt x="4084669" y="4048125"/>
                </a:lnTo>
                <a:lnTo>
                  <a:pt x="4082989" y="4116387"/>
                </a:lnTo>
                <a:lnTo>
                  <a:pt x="4084669" y="4186237"/>
                </a:lnTo>
                <a:lnTo>
                  <a:pt x="4094747" y="4244975"/>
                </a:lnTo>
                <a:lnTo>
                  <a:pt x="4104825" y="4297362"/>
                </a:lnTo>
                <a:lnTo>
                  <a:pt x="4119940" y="4343400"/>
                </a:lnTo>
                <a:lnTo>
                  <a:pt x="4138416" y="4386262"/>
                </a:lnTo>
                <a:lnTo>
                  <a:pt x="4156892" y="4424362"/>
                </a:lnTo>
                <a:lnTo>
                  <a:pt x="4197202" y="4498975"/>
                </a:lnTo>
                <a:lnTo>
                  <a:pt x="4217357" y="4537075"/>
                </a:lnTo>
                <a:lnTo>
                  <a:pt x="4234153" y="4579937"/>
                </a:lnTo>
                <a:lnTo>
                  <a:pt x="4249270" y="4625975"/>
                </a:lnTo>
                <a:lnTo>
                  <a:pt x="4261027" y="4678362"/>
                </a:lnTo>
                <a:lnTo>
                  <a:pt x="4269425" y="4738687"/>
                </a:lnTo>
                <a:lnTo>
                  <a:pt x="4272784" y="4806950"/>
                </a:lnTo>
                <a:lnTo>
                  <a:pt x="4269425" y="4875212"/>
                </a:lnTo>
                <a:lnTo>
                  <a:pt x="4261027" y="4935537"/>
                </a:lnTo>
                <a:lnTo>
                  <a:pt x="4249270" y="4987925"/>
                </a:lnTo>
                <a:lnTo>
                  <a:pt x="4234153" y="5033962"/>
                </a:lnTo>
                <a:lnTo>
                  <a:pt x="4217357" y="5075237"/>
                </a:lnTo>
                <a:lnTo>
                  <a:pt x="4197202" y="5114925"/>
                </a:lnTo>
                <a:lnTo>
                  <a:pt x="4177047" y="5149850"/>
                </a:lnTo>
                <a:lnTo>
                  <a:pt x="4156892" y="5186362"/>
                </a:lnTo>
                <a:lnTo>
                  <a:pt x="4138416" y="5226050"/>
                </a:lnTo>
                <a:lnTo>
                  <a:pt x="4119940" y="5268912"/>
                </a:lnTo>
                <a:lnTo>
                  <a:pt x="4104825" y="5313362"/>
                </a:lnTo>
                <a:lnTo>
                  <a:pt x="4094747" y="5365750"/>
                </a:lnTo>
                <a:lnTo>
                  <a:pt x="4084669" y="5426075"/>
                </a:lnTo>
                <a:lnTo>
                  <a:pt x="4082989" y="5494337"/>
                </a:lnTo>
                <a:lnTo>
                  <a:pt x="4084669" y="5562600"/>
                </a:lnTo>
                <a:lnTo>
                  <a:pt x="4094747" y="5622925"/>
                </a:lnTo>
                <a:lnTo>
                  <a:pt x="4104825" y="5675312"/>
                </a:lnTo>
                <a:lnTo>
                  <a:pt x="4119940" y="5721350"/>
                </a:lnTo>
                <a:lnTo>
                  <a:pt x="4138416" y="5762625"/>
                </a:lnTo>
                <a:lnTo>
                  <a:pt x="4156892" y="5802312"/>
                </a:lnTo>
                <a:lnTo>
                  <a:pt x="4177047" y="5840412"/>
                </a:lnTo>
                <a:lnTo>
                  <a:pt x="4197202" y="5876925"/>
                </a:lnTo>
                <a:lnTo>
                  <a:pt x="4217357" y="5915025"/>
                </a:lnTo>
                <a:lnTo>
                  <a:pt x="4234153" y="5956300"/>
                </a:lnTo>
                <a:lnTo>
                  <a:pt x="4249270" y="6003925"/>
                </a:lnTo>
                <a:lnTo>
                  <a:pt x="4261027" y="6056312"/>
                </a:lnTo>
                <a:lnTo>
                  <a:pt x="4269425" y="6113462"/>
                </a:lnTo>
                <a:lnTo>
                  <a:pt x="4272784" y="6183312"/>
                </a:lnTo>
                <a:lnTo>
                  <a:pt x="4269425" y="6251575"/>
                </a:lnTo>
                <a:lnTo>
                  <a:pt x="4261027" y="6311900"/>
                </a:lnTo>
                <a:lnTo>
                  <a:pt x="4249270" y="6361112"/>
                </a:lnTo>
                <a:lnTo>
                  <a:pt x="4234153" y="6407150"/>
                </a:lnTo>
                <a:lnTo>
                  <a:pt x="4217357" y="6448425"/>
                </a:lnTo>
                <a:lnTo>
                  <a:pt x="4198882" y="6488112"/>
                </a:lnTo>
                <a:lnTo>
                  <a:pt x="4180406" y="6523037"/>
                </a:lnTo>
                <a:lnTo>
                  <a:pt x="4160251" y="6561137"/>
                </a:lnTo>
                <a:lnTo>
                  <a:pt x="4140096" y="6597650"/>
                </a:lnTo>
                <a:lnTo>
                  <a:pt x="4123300" y="6640512"/>
                </a:lnTo>
                <a:lnTo>
                  <a:pt x="4106504" y="6683375"/>
                </a:lnTo>
                <a:lnTo>
                  <a:pt x="4096426" y="6735762"/>
                </a:lnTo>
                <a:lnTo>
                  <a:pt x="4088029" y="6791325"/>
                </a:lnTo>
                <a:lnTo>
                  <a:pt x="4082989" y="6858000"/>
                </a:lnTo>
                <a:lnTo>
                  <a:pt x="0" y="6858000"/>
                </a:lnTo>
                <a:close/>
              </a:path>
            </a:pathLst>
          </a:custGeom>
          <a:ln w="0">
            <a:noFill/>
            <a:prstDash val="solid"/>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6" name="Freeform: Shape 35">
            <a:extLst>
              <a:ext uri="{FF2B5EF4-FFF2-40B4-BE49-F238E27FC236}">
                <a16:creationId xmlns:a16="http://schemas.microsoft.com/office/drawing/2014/main" id="{909E572F-9CDC-4214-9D42-FF00176495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17162" cy="6858000"/>
          </a:xfrm>
          <a:custGeom>
            <a:avLst/>
            <a:gdLst>
              <a:gd name="connsiteX0" fmla="*/ 4417162 w 4417162"/>
              <a:gd name="connsiteY0" fmla="*/ 0 h 6858000"/>
              <a:gd name="connsiteX1" fmla="*/ 334174 w 4417162"/>
              <a:gd name="connsiteY1" fmla="*/ 0 h 6858000"/>
              <a:gd name="connsiteX2" fmla="*/ 334173 w 4417162"/>
              <a:gd name="connsiteY2" fmla="*/ 0 h 6858000"/>
              <a:gd name="connsiteX3" fmla="*/ 189795 w 4417162"/>
              <a:gd name="connsiteY3" fmla="*/ 0 h 6858000"/>
              <a:gd name="connsiteX4" fmla="*/ 184756 w 4417162"/>
              <a:gd name="connsiteY4" fmla="*/ 66675 h 6858000"/>
              <a:gd name="connsiteX5" fmla="*/ 176358 w 4417162"/>
              <a:gd name="connsiteY5" fmla="*/ 122237 h 6858000"/>
              <a:gd name="connsiteX6" fmla="*/ 166281 w 4417162"/>
              <a:gd name="connsiteY6" fmla="*/ 174625 h 6858000"/>
              <a:gd name="connsiteX7" fmla="*/ 149485 w 4417162"/>
              <a:gd name="connsiteY7" fmla="*/ 217487 h 6858000"/>
              <a:gd name="connsiteX8" fmla="*/ 132689 w 4417162"/>
              <a:gd name="connsiteY8" fmla="*/ 260350 h 6858000"/>
              <a:gd name="connsiteX9" fmla="*/ 112534 w 4417162"/>
              <a:gd name="connsiteY9" fmla="*/ 296862 h 6858000"/>
              <a:gd name="connsiteX10" fmla="*/ 92379 w 4417162"/>
              <a:gd name="connsiteY10" fmla="*/ 334962 h 6858000"/>
              <a:gd name="connsiteX11" fmla="*/ 73903 w 4417162"/>
              <a:gd name="connsiteY11" fmla="*/ 369887 h 6858000"/>
              <a:gd name="connsiteX12" fmla="*/ 55427 w 4417162"/>
              <a:gd name="connsiteY12" fmla="*/ 409575 h 6858000"/>
              <a:gd name="connsiteX13" fmla="*/ 38632 w 4417162"/>
              <a:gd name="connsiteY13" fmla="*/ 450850 h 6858000"/>
              <a:gd name="connsiteX14" fmla="*/ 23515 w 4417162"/>
              <a:gd name="connsiteY14" fmla="*/ 496887 h 6858000"/>
              <a:gd name="connsiteX15" fmla="*/ 11758 w 4417162"/>
              <a:gd name="connsiteY15" fmla="*/ 546100 h 6858000"/>
              <a:gd name="connsiteX16" fmla="*/ 3359 w 4417162"/>
              <a:gd name="connsiteY16" fmla="*/ 606425 h 6858000"/>
              <a:gd name="connsiteX17" fmla="*/ 0 w 4417162"/>
              <a:gd name="connsiteY17" fmla="*/ 673100 h 6858000"/>
              <a:gd name="connsiteX18" fmla="*/ 3359 w 4417162"/>
              <a:gd name="connsiteY18" fmla="*/ 744537 h 6858000"/>
              <a:gd name="connsiteX19" fmla="*/ 11758 w 4417162"/>
              <a:gd name="connsiteY19" fmla="*/ 801687 h 6858000"/>
              <a:gd name="connsiteX20" fmla="*/ 23515 w 4417162"/>
              <a:gd name="connsiteY20" fmla="*/ 854075 h 6858000"/>
              <a:gd name="connsiteX21" fmla="*/ 38632 w 4417162"/>
              <a:gd name="connsiteY21" fmla="*/ 901700 h 6858000"/>
              <a:gd name="connsiteX22" fmla="*/ 55427 w 4417162"/>
              <a:gd name="connsiteY22" fmla="*/ 942975 h 6858000"/>
              <a:gd name="connsiteX23" fmla="*/ 75583 w 4417162"/>
              <a:gd name="connsiteY23" fmla="*/ 981075 h 6858000"/>
              <a:gd name="connsiteX24" fmla="*/ 95738 w 4417162"/>
              <a:gd name="connsiteY24" fmla="*/ 1017587 h 6858000"/>
              <a:gd name="connsiteX25" fmla="*/ 115893 w 4417162"/>
              <a:gd name="connsiteY25" fmla="*/ 1055687 h 6858000"/>
              <a:gd name="connsiteX26" fmla="*/ 134368 w 4417162"/>
              <a:gd name="connsiteY26" fmla="*/ 1095375 h 6858000"/>
              <a:gd name="connsiteX27" fmla="*/ 152844 w 4417162"/>
              <a:gd name="connsiteY27" fmla="*/ 1136650 h 6858000"/>
              <a:gd name="connsiteX28" fmla="*/ 167960 w 4417162"/>
              <a:gd name="connsiteY28" fmla="*/ 1182687 h 6858000"/>
              <a:gd name="connsiteX29" fmla="*/ 178038 w 4417162"/>
              <a:gd name="connsiteY29" fmla="*/ 1235075 h 6858000"/>
              <a:gd name="connsiteX30" fmla="*/ 188115 w 4417162"/>
              <a:gd name="connsiteY30" fmla="*/ 1295400 h 6858000"/>
              <a:gd name="connsiteX31" fmla="*/ 189795 w 4417162"/>
              <a:gd name="connsiteY31" fmla="*/ 1363662 h 6858000"/>
              <a:gd name="connsiteX32" fmla="*/ 188115 w 4417162"/>
              <a:gd name="connsiteY32" fmla="*/ 1431925 h 6858000"/>
              <a:gd name="connsiteX33" fmla="*/ 178038 w 4417162"/>
              <a:gd name="connsiteY33" fmla="*/ 1492250 h 6858000"/>
              <a:gd name="connsiteX34" fmla="*/ 167960 w 4417162"/>
              <a:gd name="connsiteY34" fmla="*/ 1544637 h 6858000"/>
              <a:gd name="connsiteX35" fmla="*/ 152844 w 4417162"/>
              <a:gd name="connsiteY35" fmla="*/ 1589087 h 6858000"/>
              <a:gd name="connsiteX36" fmla="*/ 134368 w 4417162"/>
              <a:gd name="connsiteY36" fmla="*/ 1631950 h 6858000"/>
              <a:gd name="connsiteX37" fmla="*/ 115893 w 4417162"/>
              <a:gd name="connsiteY37" fmla="*/ 1671637 h 6858000"/>
              <a:gd name="connsiteX38" fmla="*/ 95738 w 4417162"/>
              <a:gd name="connsiteY38" fmla="*/ 1708150 h 6858000"/>
              <a:gd name="connsiteX39" fmla="*/ 75583 w 4417162"/>
              <a:gd name="connsiteY39" fmla="*/ 1743075 h 6858000"/>
              <a:gd name="connsiteX40" fmla="*/ 55427 w 4417162"/>
              <a:gd name="connsiteY40" fmla="*/ 1782762 h 6858000"/>
              <a:gd name="connsiteX41" fmla="*/ 38632 w 4417162"/>
              <a:gd name="connsiteY41" fmla="*/ 1824037 h 6858000"/>
              <a:gd name="connsiteX42" fmla="*/ 23515 w 4417162"/>
              <a:gd name="connsiteY42" fmla="*/ 1870075 h 6858000"/>
              <a:gd name="connsiteX43" fmla="*/ 11758 w 4417162"/>
              <a:gd name="connsiteY43" fmla="*/ 1922462 h 6858000"/>
              <a:gd name="connsiteX44" fmla="*/ 3359 w 4417162"/>
              <a:gd name="connsiteY44" fmla="*/ 1982787 h 6858000"/>
              <a:gd name="connsiteX45" fmla="*/ 0 w 4417162"/>
              <a:gd name="connsiteY45" fmla="*/ 2051050 h 6858000"/>
              <a:gd name="connsiteX46" fmla="*/ 3359 w 4417162"/>
              <a:gd name="connsiteY46" fmla="*/ 2119312 h 6858000"/>
              <a:gd name="connsiteX47" fmla="*/ 11758 w 4417162"/>
              <a:gd name="connsiteY47" fmla="*/ 2179637 h 6858000"/>
              <a:gd name="connsiteX48" fmla="*/ 23515 w 4417162"/>
              <a:gd name="connsiteY48" fmla="*/ 2232025 h 6858000"/>
              <a:gd name="connsiteX49" fmla="*/ 38632 w 4417162"/>
              <a:gd name="connsiteY49" fmla="*/ 2278062 h 6858000"/>
              <a:gd name="connsiteX50" fmla="*/ 55427 w 4417162"/>
              <a:gd name="connsiteY50" fmla="*/ 2319337 h 6858000"/>
              <a:gd name="connsiteX51" fmla="*/ 75583 w 4417162"/>
              <a:gd name="connsiteY51" fmla="*/ 2359025 h 6858000"/>
              <a:gd name="connsiteX52" fmla="*/ 95738 w 4417162"/>
              <a:gd name="connsiteY52" fmla="*/ 2395537 h 6858000"/>
              <a:gd name="connsiteX53" fmla="*/ 115893 w 4417162"/>
              <a:gd name="connsiteY53" fmla="*/ 2433637 h 6858000"/>
              <a:gd name="connsiteX54" fmla="*/ 134368 w 4417162"/>
              <a:gd name="connsiteY54" fmla="*/ 2471737 h 6858000"/>
              <a:gd name="connsiteX55" fmla="*/ 152844 w 4417162"/>
              <a:gd name="connsiteY55" fmla="*/ 2513012 h 6858000"/>
              <a:gd name="connsiteX56" fmla="*/ 167960 w 4417162"/>
              <a:gd name="connsiteY56" fmla="*/ 2560637 h 6858000"/>
              <a:gd name="connsiteX57" fmla="*/ 178038 w 4417162"/>
              <a:gd name="connsiteY57" fmla="*/ 2613025 h 6858000"/>
              <a:gd name="connsiteX58" fmla="*/ 188115 w 4417162"/>
              <a:gd name="connsiteY58" fmla="*/ 2671762 h 6858000"/>
              <a:gd name="connsiteX59" fmla="*/ 189795 w 4417162"/>
              <a:gd name="connsiteY59" fmla="*/ 2741612 h 6858000"/>
              <a:gd name="connsiteX60" fmla="*/ 188115 w 4417162"/>
              <a:gd name="connsiteY60" fmla="*/ 2809875 h 6858000"/>
              <a:gd name="connsiteX61" fmla="*/ 178038 w 4417162"/>
              <a:gd name="connsiteY61" fmla="*/ 2868612 h 6858000"/>
              <a:gd name="connsiteX62" fmla="*/ 167960 w 4417162"/>
              <a:gd name="connsiteY62" fmla="*/ 2922587 h 6858000"/>
              <a:gd name="connsiteX63" fmla="*/ 152844 w 4417162"/>
              <a:gd name="connsiteY63" fmla="*/ 2967037 h 6858000"/>
              <a:gd name="connsiteX64" fmla="*/ 134368 w 4417162"/>
              <a:gd name="connsiteY64" fmla="*/ 3009900 h 6858000"/>
              <a:gd name="connsiteX65" fmla="*/ 115893 w 4417162"/>
              <a:gd name="connsiteY65" fmla="*/ 3046412 h 6858000"/>
              <a:gd name="connsiteX66" fmla="*/ 95738 w 4417162"/>
              <a:gd name="connsiteY66" fmla="*/ 3084512 h 6858000"/>
              <a:gd name="connsiteX67" fmla="*/ 75583 w 4417162"/>
              <a:gd name="connsiteY67" fmla="*/ 3121025 h 6858000"/>
              <a:gd name="connsiteX68" fmla="*/ 55427 w 4417162"/>
              <a:gd name="connsiteY68" fmla="*/ 3160712 h 6858000"/>
              <a:gd name="connsiteX69" fmla="*/ 38632 w 4417162"/>
              <a:gd name="connsiteY69" fmla="*/ 3201987 h 6858000"/>
              <a:gd name="connsiteX70" fmla="*/ 23515 w 4417162"/>
              <a:gd name="connsiteY70" fmla="*/ 3248025 h 6858000"/>
              <a:gd name="connsiteX71" fmla="*/ 11758 w 4417162"/>
              <a:gd name="connsiteY71" fmla="*/ 3300412 h 6858000"/>
              <a:gd name="connsiteX72" fmla="*/ 3359 w 4417162"/>
              <a:gd name="connsiteY72" fmla="*/ 3360737 h 6858000"/>
              <a:gd name="connsiteX73" fmla="*/ 0 w 4417162"/>
              <a:gd name="connsiteY73" fmla="*/ 3427412 h 6858000"/>
              <a:gd name="connsiteX74" fmla="*/ 3359 w 4417162"/>
              <a:gd name="connsiteY74" fmla="*/ 3497262 h 6858000"/>
              <a:gd name="connsiteX75" fmla="*/ 11758 w 4417162"/>
              <a:gd name="connsiteY75" fmla="*/ 3557587 h 6858000"/>
              <a:gd name="connsiteX76" fmla="*/ 23515 w 4417162"/>
              <a:gd name="connsiteY76" fmla="*/ 3609975 h 6858000"/>
              <a:gd name="connsiteX77" fmla="*/ 38632 w 4417162"/>
              <a:gd name="connsiteY77" fmla="*/ 3656012 h 6858000"/>
              <a:gd name="connsiteX78" fmla="*/ 55427 w 4417162"/>
              <a:gd name="connsiteY78" fmla="*/ 3697287 h 6858000"/>
              <a:gd name="connsiteX79" fmla="*/ 75583 w 4417162"/>
              <a:gd name="connsiteY79" fmla="*/ 3736975 h 6858000"/>
              <a:gd name="connsiteX80" fmla="*/ 115893 w 4417162"/>
              <a:gd name="connsiteY80" fmla="*/ 3811587 h 6858000"/>
              <a:gd name="connsiteX81" fmla="*/ 134368 w 4417162"/>
              <a:gd name="connsiteY81" fmla="*/ 3848100 h 6858000"/>
              <a:gd name="connsiteX82" fmla="*/ 152844 w 4417162"/>
              <a:gd name="connsiteY82" fmla="*/ 3890962 h 6858000"/>
              <a:gd name="connsiteX83" fmla="*/ 167960 w 4417162"/>
              <a:gd name="connsiteY83" fmla="*/ 3935412 h 6858000"/>
              <a:gd name="connsiteX84" fmla="*/ 178038 w 4417162"/>
              <a:gd name="connsiteY84" fmla="*/ 3987800 h 6858000"/>
              <a:gd name="connsiteX85" fmla="*/ 188115 w 4417162"/>
              <a:gd name="connsiteY85" fmla="*/ 4048125 h 6858000"/>
              <a:gd name="connsiteX86" fmla="*/ 189795 w 4417162"/>
              <a:gd name="connsiteY86" fmla="*/ 4116387 h 6858000"/>
              <a:gd name="connsiteX87" fmla="*/ 188115 w 4417162"/>
              <a:gd name="connsiteY87" fmla="*/ 4186237 h 6858000"/>
              <a:gd name="connsiteX88" fmla="*/ 178038 w 4417162"/>
              <a:gd name="connsiteY88" fmla="*/ 4244975 h 6858000"/>
              <a:gd name="connsiteX89" fmla="*/ 167960 w 4417162"/>
              <a:gd name="connsiteY89" fmla="*/ 4297362 h 6858000"/>
              <a:gd name="connsiteX90" fmla="*/ 152844 w 4417162"/>
              <a:gd name="connsiteY90" fmla="*/ 4343400 h 6858000"/>
              <a:gd name="connsiteX91" fmla="*/ 134368 w 4417162"/>
              <a:gd name="connsiteY91" fmla="*/ 4386262 h 6858000"/>
              <a:gd name="connsiteX92" fmla="*/ 115893 w 4417162"/>
              <a:gd name="connsiteY92" fmla="*/ 4424362 h 6858000"/>
              <a:gd name="connsiteX93" fmla="*/ 75583 w 4417162"/>
              <a:gd name="connsiteY93" fmla="*/ 4498975 h 6858000"/>
              <a:gd name="connsiteX94" fmla="*/ 55427 w 4417162"/>
              <a:gd name="connsiteY94" fmla="*/ 4537075 h 6858000"/>
              <a:gd name="connsiteX95" fmla="*/ 38632 w 4417162"/>
              <a:gd name="connsiteY95" fmla="*/ 4579937 h 6858000"/>
              <a:gd name="connsiteX96" fmla="*/ 23515 w 4417162"/>
              <a:gd name="connsiteY96" fmla="*/ 4625975 h 6858000"/>
              <a:gd name="connsiteX97" fmla="*/ 11758 w 4417162"/>
              <a:gd name="connsiteY97" fmla="*/ 4678362 h 6858000"/>
              <a:gd name="connsiteX98" fmla="*/ 3359 w 4417162"/>
              <a:gd name="connsiteY98" fmla="*/ 4738687 h 6858000"/>
              <a:gd name="connsiteX99" fmla="*/ 0 w 4417162"/>
              <a:gd name="connsiteY99" fmla="*/ 4806950 h 6858000"/>
              <a:gd name="connsiteX100" fmla="*/ 3359 w 4417162"/>
              <a:gd name="connsiteY100" fmla="*/ 4875212 h 6858000"/>
              <a:gd name="connsiteX101" fmla="*/ 11758 w 4417162"/>
              <a:gd name="connsiteY101" fmla="*/ 4935537 h 6858000"/>
              <a:gd name="connsiteX102" fmla="*/ 23515 w 4417162"/>
              <a:gd name="connsiteY102" fmla="*/ 4987925 h 6858000"/>
              <a:gd name="connsiteX103" fmla="*/ 38632 w 4417162"/>
              <a:gd name="connsiteY103" fmla="*/ 5033962 h 6858000"/>
              <a:gd name="connsiteX104" fmla="*/ 55427 w 4417162"/>
              <a:gd name="connsiteY104" fmla="*/ 5075237 h 6858000"/>
              <a:gd name="connsiteX105" fmla="*/ 75583 w 4417162"/>
              <a:gd name="connsiteY105" fmla="*/ 5114925 h 6858000"/>
              <a:gd name="connsiteX106" fmla="*/ 95738 w 4417162"/>
              <a:gd name="connsiteY106" fmla="*/ 5149850 h 6858000"/>
              <a:gd name="connsiteX107" fmla="*/ 115893 w 4417162"/>
              <a:gd name="connsiteY107" fmla="*/ 5186362 h 6858000"/>
              <a:gd name="connsiteX108" fmla="*/ 134368 w 4417162"/>
              <a:gd name="connsiteY108" fmla="*/ 5226050 h 6858000"/>
              <a:gd name="connsiteX109" fmla="*/ 152844 w 4417162"/>
              <a:gd name="connsiteY109" fmla="*/ 5268912 h 6858000"/>
              <a:gd name="connsiteX110" fmla="*/ 167960 w 4417162"/>
              <a:gd name="connsiteY110" fmla="*/ 5313362 h 6858000"/>
              <a:gd name="connsiteX111" fmla="*/ 178038 w 4417162"/>
              <a:gd name="connsiteY111" fmla="*/ 5365750 h 6858000"/>
              <a:gd name="connsiteX112" fmla="*/ 188115 w 4417162"/>
              <a:gd name="connsiteY112" fmla="*/ 5426075 h 6858000"/>
              <a:gd name="connsiteX113" fmla="*/ 189795 w 4417162"/>
              <a:gd name="connsiteY113" fmla="*/ 5494337 h 6858000"/>
              <a:gd name="connsiteX114" fmla="*/ 188115 w 4417162"/>
              <a:gd name="connsiteY114" fmla="*/ 5562600 h 6858000"/>
              <a:gd name="connsiteX115" fmla="*/ 178038 w 4417162"/>
              <a:gd name="connsiteY115" fmla="*/ 5622925 h 6858000"/>
              <a:gd name="connsiteX116" fmla="*/ 167960 w 4417162"/>
              <a:gd name="connsiteY116" fmla="*/ 5675312 h 6858000"/>
              <a:gd name="connsiteX117" fmla="*/ 152844 w 4417162"/>
              <a:gd name="connsiteY117" fmla="*/ 5721350 h 6858000"/>
              <a:gd name="connsiteX118" fmla="*/ 134368 w 4417162"/>
              <a:gd name="connsiteY118" fmla="*/ 5762625 h 6858000"/>
              <a:gd name="connsiteX119" fmla="*/ 115893 w 4417162"/>
              <a:gd name="connsiteY119" fmla="*/ 5802312 h 6858000"/>
              <a:gd name="connsiteX120" fmla="*/ 95738 w 4417162"/>
              <a:gd name="connsiteY120" fmla="*/ 5840412 h 6858000"/>
              <a:gd name="connsiteX121" fmla="*/ 75583 w 4417162"/>
              <a:gd name="connsiteY121" fmla="*/ 5876925 h 6858000"/>
              <a:gd name="connsiteX122" fmla="*/ 55427 w 4417162"/>
              <a:gd name="connsiteY122" fmla="*/ 5915025 h 6858000"/>
              <a:gd name="connsiteX123" fmla="*/ 38632 w 4417162"/>
              <a:gd name="connsiteY123" fmla="*/ 5956300 h 6858000"/>
              <a:gd name="connsiteX124" fmla="*/ 23515 w 4417162"/>
              <a:gd name="connsiteY124" fmla="*/ 6003925 h 6858000"/>
              <a:gd name="connsiteX125" fmla="*/ 11758 w 4417162"/>
              <a:gd name="connsiteY125" fmla="*/ 6056312 h 6858000"/>
              <a:gd name="connsiteX126" fmla="*/ 3359 w 4417162"/>
              <a:gd name="connsiteY126" fmla="*/ 6113462 h 6858000"/>
              <a:gd name="connsiteX127" fmla="*/ 0 w 4417162"/>
              <a:gd name="connsiteY127" fmla="*/ 6183312 h 6858000"/>
              <a:gd name="connsiteX128" fmla="*/ 3359 w 4417162"/>
              <a:gd name="connsiteY128" fmla="*/ 6251575 h 6858000"/>
              <a:gd name="connsiteX129" fmla="*/ 11758 w 4417162"/>
              <a:gd name="connsiteY129" fmla="*/ 6311900 h 6858000"/>
              <a:gd name="connsiteX130" fmla="*/ 23515 w 4417162"/>
              <a:gd name="connsiteY130" fmla="*/ 6361112 h 6858000"/>
              <a:gd name="connsiteX131" fmla="*/ 38632 w 4417162"/>
              <a:gd name="connsiteY131" fmla="*/ 6407150 h 6858000"/>
              <a:gd name="connsiteX132" fmla="*/ 55427 w 4417162"/>
              <a:gd name="connsiteY132" fmla="*/ 6448425 h 6858000"/>
              <a:gd name="connsiteX133" fmla="*/ 73903 w 4417162"/>
              <a:gd name="connsiteY133" fmla="*/ 6488112 h 6858000"/>
              <a:gd name="connsiteX134" fmla="*/ 92379 w 4417162"/>
              <a:gd name="connsiteY134" fmla="*/ 6523037 h 6858000"/>
              <a:gd name="connsiteX135" fmla="*/ 112534 w 4417162"/>
              <a:gd name="connsiteY135" fmla="*/ 6561137 h 6858000"/>
              <a:gd name="connsiteX136" fmla="*/ 132689 w 4417162"/>
              <a:gd name="connsiteY136" fmla="*/ 6597650 h 6858000"/>
              <a:gd name="connsiteX137" fmla="*/ 149485 w 4417162"/>
              <a:gd name="connsiteY137" fmla="*/ 6640512 h 6858000"/>
              <a:gd name="connsiteX138" fmla="*/ 166281 w 4417162"/>
              <a:gd name="connsiteY138" fmla="*/ 6683375 h 6858000"/>
              <a:gd name="connsiteX139" fmla="*/ 176358 w 4417162"/>
              <a:gd name="connsiteY139" fmla="*/ 6735762 h 6858000"/>
              <a:gd name="connsiteX140" fmla="*/ 184756 w 4417162"/>
              <a:gd name="connsiteY140" fmla="*/ 6791325 h 6858000"/>
              <a:gd name="connsiteX141" fmla="*/ 189795 w 4417162"/>
              <a:gd name="connsiteY141" fmla="*/ 6858000 h 6858000"/>
              <a:gd name="connsiteX142" fmla="*/ 334173 w 4417162"/>
              <a:gd name="connsiteY142" fmla="*/ 6858000 h 6858000"/>
              <a:gd name="connsiteX143" fmla="*/ 334174 w 4417162"/>
              <a:gd name="connsiteY143" fmla="*/ 6858000 h 6858000"/>
              <a:gd name="connsiteX144" fmla="*/ 4417162 w 4417162"/>
              <a:gd name="connsiteY14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4417162" h="6858000">
                <a:moveTo>
                  <a:pt x="4417162" y="0"/>
                </a:moveTo>
                <a:lnTo>
                  <a:pt x="334174" y="0"/>
                </a:lnTo>
                <a:lnTo>
                  <a:pt x="334173" y="0"/>
                </a:lnTo>
                <a:lnTo>
                  <a:pt x="189795" y="0"/>
                </a:lnTo>
                <a:lnTo>
                  <a:pt x="184756" y="66675"/>
                </a:lnTo>
                <a:lnTo>
                  <a:pt x="176358" y="122237"/>
                </a:lnTo>
                <a:lnTo>
                  <a:pt x="166281" y="174625"/>
                </a:lnTo>
                <a:lnTo>
                  <a:pt x="149485" y="217487"/>
                </a:lnTo>
                <a:lnTo>
                  <a:pt x="132689" y="260350"/>
                </a:lnTo>
                <a:lnTo>
                  <a:pt x="112534" y="296862"/>
                </a:lnTo>
                <a:lnTo>
                  <a:pt x="92379" y="334962"/>
                </a:lnTo>
                <a:lnTo>
                  <a:pt x="73903" y="369887"/>
                </a:lnTo>
                <a:lnTo>
                  <a:pt x="55427" y="409575"/>
                </a:lnTo>
                <a:lnTo>
                  <a:pt x="38632" y="450850"/>
                </a:lnTo>
                <a:lnTo>
                  <a:pt x="23515" y="496887"/>
                </a:lnTo>
                <a:lnTo>
                  <a:pt x="11758" y="546100"/>
                </a:lnTo>
                <a:lnTo>
                  <a:pt x="3359" y="606425"/>
                </a:lnTo>
                <a:lnTo>
                  <a:pt x="0" y="673100"/>
                </a:lnTo>
                <a:lnTo>
                  <a:pt x="3359" y="744537"/>
                </a:lnTo>
                <a:lnTo>
                  <a:pt x="11758" y="801687"/>
                </a:lnTo>
                <a:lnTo>
                  <a:pt x="23515" y="854075"/>
                </a:lnTo>
                <a:lnTo>
                  <a:pt x="38632" y="901700"/>
                </a:lnTo>
                <a:lnTo>
                  <a:pt x="55427" y="942975"/>
                </a:lnTo>
                <a:lnTo>
                  <a:pt x="75583" y="981075"/>
                </a:lnTo>
                <a:lnTo>
                  <a:pt x="95738" y="1017587"/>
                </a:lnTo>
                <a:lnTo>
                  <a:pt x="115893" y="1055687"/>
                </a:lnTo>
                <a:lnTo>
                  <a:pt x="134368" y="1095375"/>
                </a:lnTo>
                <a:lnTo>
                  <a:pt x="152844" y="1136650"/>
                </a:lnTo>
                <a:lnTo>
                  <a:pt x="167960" y="1182687"/>
                </a:lnTo>
                <a:lnTo>
                  <a:pt x="178038" y="1235075"/>
                </a:lnTo>
                <a:lnTo>
                  <a:pt x="188115" y="1295400"/>
                </a:lnTo>
                <a:lnTo>
                  <a:pt x="189795" y="1363662"/>
                </a:lnTo>
                <a:lnTo>
                  <a:pt x="188115" y="1431925"/>
                </a:lnTo>
                <a:lnTo>
                  <a:pt x="178038" y="1492250"/>
                </a:lnTo>
                <a:lnTo>
                  <a:pt x="167960" y="1544637"/>
                </a:lnTo>
                <a:lnTo>
                  <a:pt x="152844" y="1589087"/>
                </a:lnTo>
                <a:lnTo>
                  <a:pt x="134368" y="1631950"/>
                </a:lnTo>
                <a:lnTo>
                  <a:pt x="115893" y="1671637"/>
                </a:lnTo>
                <a:lnTo>
                  <a:pt x="95738" y="1708150"/>
                </a:lnTo>
                <a:lnTo>
                  <a:pt x="75583" y="1743075"/>
                </a:lnTo>
                <a:lnTo>
                  <a:pt x="55427" y="1782762"/>
                </a:lnTo>
                <a:lnTo>
                  <a:pt x="38632" y="1824037"/>
                </a:lnTo>
                <a:lnTo>
                  <a:pt x="23515" y="1870075"/>
                </a:lnTo>
                <a:lnTo>
                  <a:pt x="11758" y="1922462"/>
                </a:lnTo>
                <a:lnTo>
                  <a:pt x="3359" y="1982787"/>
                </a:lnTo>
                <a:lnTo>
                  <a:pt x="0" y="2051050"/>
                </a:lnTo>
                <a:lnTo>
                  <a:pt x="3359" y="2119312"/>
                </a:lnTo>
                <a:lnTo>
                  <a:pt x="11758" y="2179637"/>
                </a:lnTo>
                <a:lnTo>
                  <a:pt x="23515" y="2232025"/>
                </a:lnTo>
                <a:lnTo>
                  <a:pt x="38632" y="2278062"/>
                </a:lnTo>
                <a:lnTo>
                  <a:pt x="55427" y="2319337"/>
                </a:lnTo>
                <a:lnTo>
                  <a:pt x="75583" y="2359025"/>
                </a:lnTo>
                <a:lnTo>
                  <a:pt x="95738" y="2395537"/>
                </a:lnTo>
                <a:lnTo>
                  <a:pt x="115893" y="2433637"/>
                </a:lnTo>
                <a:lnTo>
                  <a:pt x="134368" y="2471737"/>
                </a:lnTo>
                <a:lnTo>
                  <a:pt x="152844" y="2513012"/>
                </a:lnTo>
                <a:lnTo>
                  <a:pt x="167960" y="2560637"/>
                </a:lnTo>
                <a:lnTo>
                  <a:pt x="178038" y="2613025"/>
                </a:lnTo>
                <a:lnTo>
                  <a:pt x="188115" y="2671762"/>
                </a:lnTo>
                <a:lnTo>
                  <a:pt x="189795" y="2741612"/>
                </a:lnTo>
                <a:lnTo>
                  <a:pt x="188115" y="2809875"/>
                </a:lnTo>
                <a:lnTo>
                  <a:pt x="178038" y="2868612"/>
                </a:lnTo>
                <a:lnTo>
                  <a:pt x="167960" y="2922587"/>
                </a:lnTo>
                <a:lnTo>
                  <a:pt x="152844" y="2967037"/>
                </a:lnTo>
                <a:lnTo>
                  <a:pt x="134368" y="3009900"/>
                </a:lnTo>
                <a:lnTo>
                  <a:pt x="115893" y="3046412"/>
                </a:lnTo>
                <a:lnTo>
                  <a:pt x="95738" y="3084512"/>
                </a:lnTo>
                <a:lnTo>
                  <a:pt x="75583" y="3121025"/>
                </a:lnTo>
                <a:lnTo>
                  <a:pt x="55427" y="3160712"/>
                </a:lnTo>
                <a:lnTo>
                  <a:pt x="38632" y="3201987"/>
                </a:lnTo>
                <a:lnTo>
                  <a:pt x="23515" y="3248025"/>
                </a:lnTo>
                <a:lnTo>
                  <a:pt x="11758" y="3300412"/>
                </a:lnTo>
                <a:lnTo>
                  <a:pt x="3359" y="3360737"/>
                </a:lnTo>
                <a:lnTo>
                  <a:pt x="0" y="3427412"/>
                </a:lnTo>
                <a:lnTo>
                  <a:pt x="3359" y="3497262"/>
                </a:lnTo>
                <a:lnTo>
                  <a:pt x="11758" y="3557587"/>
                </a:lnTo>
                <a:lnTo>
                  <a:pt x="23515" y="3609975"/>
                </a:lnTo>
                <a:lnTo>
                  <a:pt x="38632" y="3656012"/>
                </a:lnTo>
                <a:lnTo>
                  <a:pt x="55427" y="3697287"/>
                </a:lnTo>
                <a:lnTo>
                  <a:pt x="75583" y="3736975"/>
                </a:lnTo>
                <a:lnTo>
                  <a:pt x="115893" y="3811587"/>
                </a:lnTo>
                <a:lnTo>
                  <a:pt x="134368" y="3848100"/>
                </a:lnTo>
                <a:lnTo>
                  <a:pt x="152844" y="3890962"/>
                </a:lnTo>
                <a:lnTo>
                  <a:pt x="167960" y="3935412"/>
                </a:lnTo>
                <a:lnTo>
                  <a:pt x="178038" y="3987800"/>
                </a:lnTo>
                <a:lnTo>
                  <a:pt x="188115" y="4048125"/>
                </a:lnTo>
                <a:lnTo>
                  <a:pt x="189795" y="4116387"/>
                </a:lnTo>
                <a:lnTo>
                  <a:pt x="188115" y="4186237"/>
                </a:lnTo>
                <a:lnTo>
                  <a:pt x="178038" y="4244975"/>
                </a:lnTo>
                <a:lnTo>
                  <a:pt x="167960" y="4297362"/>
                </a:lnTo>
                <a:lnTo>
                  <a:pt x="152844" y="4343400"/>
                </a:lnTo>
                <a:lnTo>
                  <a:pt x="134368" y="4386262"/>
                </a:lnTo>
                <a:lnTo>
                  <a:pt x="115893" y="4424362"/>
                </a:lnTo>
                <a:lnTo>
                  <a:pt x="75583" y="4498975"/>
                </a:lnTo>
                <a:lnTo>
                  <a:pt x="55427" y="4537075"/>
                </a:lnTo>
                <a:lnTo>
                  <a:pt x="38632" y="4579937"/>
                </a:lnTo>
                <a:lnTo>
                  <a:pt x="23515" y="4625975"/>
                </a:lnTo>
                <a:lnTo>
                  <a:pt x="11758" y="4678362"/>
                </a:lnTo>
                <a:lnTo>
                  <a:pt x="3359" y="4738687"/>
                </a:lnTo>
                <a:lnTo>
                  <a:pt x="0" y="4806950"/>
                </a:lnTo>
                <a:lnTo>
                  <a:pt x="3359" y="4875212"/>
                </a:lnTo>
                <a:lnTo>
                  <a:pt x="11758" y="4935537"/>
                </a:lnTo>
                <a:lnTo>
                  <a:pt x="23515" y="4987925"/>
                </a:lnTo>
                <a:lnTo>
                  <a:pt x="38632" y="5033962"/>
                </a:lnTo>
                <a:lnTo>
                  <a:pt x="55427" y="5075237"/>
                </a:lnTo>
                <a:lnTo>
                  <a:pt x="75583" y="5114925"/>
                </a:lnTo>
                <a:lnTo>
                  <a:pt x="95738" y="5149850"/>
                </a:lnTo>
                <a:lnTo>
                  <a:pt x="115893" y="5186362"/>
                </a:lnTo>
                <a:lnTo>
                  <a:pt x="134368" y="5226050"/>
                </a:lnTo>
                <a:lnTo>
                  <a:pt x="152844" y="5268912"/>
                </a:lnTo>
                <a:lnTo>
                  <a:pt x="167960" y="5313362"/>
                </a:lnTo>
                <a:lnTo>
                  <a:pt x="178038" y="5365750"/>
                </a:lnTo>
                <a:lnTo>
                  <a:pt x="188115" y="5426075"/>
                </a:lnTo>
                <a:lnTo>
                  <a:pt x="189795" y="5494337"/>
                </a:lnTo>
                <a:lnTo>
                  <a:pt x="188115" y="5562600"/>
                </a:lnTo>
                <a:lnTo>
                  <a:pt x="178038" y="5622925"/>
                </a:lnTo>
                <a:lnTo>
                  <a:pt x="167960" y="5675312"/>
                </a:lnTo>
                <a:lnTo>
                  <a:pt x="152844" y="5721350"/>
                </a:lnTo>
                <a:lnTo>
                  <a:pt x="134368" y="5762625"/>
                </a:lnTo>
                <a:lnTo>
                  <a:pt x="115893" y="5802312"/>
                </a:lnTo>
                <a:lnTo>
                  <a:pt x="95738" y="5840412"/>
                </a:lnTo>
                <a:lnTo>
                  <a:pt x="75583" y="5876925"/>
                </a:lnTo>
                <a:lnTo>
                  <a:pt x="55427" y="5915025"/>
                </a:lnTo>
                <a:lnTo>
                  <a:pt x="38632" y="5956300"/>
                </a:lnTo>
                <a:lnTo>
                  <a:pt x="23515" y="6003925"/>
                </a:lnTo>
                <a:lnTo>
                  <a:pt x="11758" y="6056312"/>
                </a:lnTo>
                <a:lnTo>
                  <a:pt x="3359" y="6113462"/>
                </a:lnTo>
                <a:lnTo>
                  <a:pt x="0" y="6183312"/>
                </a:lnTo>
                <a:lnTo>
                  <a:pt x="3359" y="6251575"/>
                </a:lnTo>
                <a:lnTo>
                  <a:pt x="11758" y="6311900"/>
                </a:lnTo>
                <a:lnTo>
                  <a:pt x="23515" y="6361112"/>
                </a:lnTo>
                <a:lnTo>
                  <a:pt x="38632" y="6407150"/>
                </a:lnTo>
                <a:lnTo>
                  <a:pt x="55427" y="6448425"/>
                </a:lnTo>
                <a:lnTo>
                  <a:pt x="73903" y="6488112"/>
                </a:lnTo>
                <a:lnTo>
                  <a:pt x="92379" y="6523037"/>
                </a:lnTo>
                <a:lnTo>
                  <a:pt x="112534" y="6561137"/>
                </a:lnTo>
                <a:lnTo>
                  <a:pt x="132689" y="6597650"/>
                </a:lnTo>
                <a:lnTo>
                  <a:pt x="149485" y="6640512"/>
                </a:lnTo>
                <a:lnTo>
                  <a:pt x="166281" y="6683375"/>
                </a:lnTo>
                <a:lnTo>
                  <a:pt x="176358" y="6735762"/>
                </a:lnTo>
                <a:lnTo>
                  <a:pt x="184756" y="6791325"/>
                </a:lnTo>
                <a:lnTo>
                  <a:pt x="189795" y="6858000"/>
                </a:lnTo>
                <a:lnTo>
                  <a:pt x="334173" y="6858000"/>
                </a:lnTo>
                <a:lnTo>
                  <a:pt x="334174" y="6858000"/>
                </a:lnTo>
                <a:lnTo>
                  <a:pt x="4417162" y="6858000"/>
                </a:lnTo>
                <a:close/>
              </a:path>
            </a:pathLst>
          </a:custGeom>
          <a:solidFill>
            <a:schemeClr val="accent1">
              <a:lumMod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A0B16A6-2FDB-8B79-13B7-D4333394B2CE}"/>
              </a:ext>
            </a:extLst>
          </p:cNvPr>
          <p:cNvSpPr>
            <a:spLocks noGrp="1"/>
          </p:cNvSpPr>
          <p:nvPr>
            <p:ph type="title"/>
          </p:nvPr>
        </p:nvSpPr>
        <p:spPr>
          <a:xfrm>
            <a:off x="74809" y="75414"/>
            <a:ext cx="3984257" cy="5033913"/>
          </a:xfrm>
          <a:prstGeom prst="ellipse">
            <a:avLst/>
          </a:prstGeom>
          <a:solidFill>
            <a:schemeClr val="accent6">
              <a:lumMod val="60000"/>
              <a:lumOff val="40000"/>
            </a:schemeClr>
          </a:solidFill>
        </p:spPr>
        <p:txBody>
          <a:bodyPr vert="horz" lIns="91440" tIns="45720" rIns="91440" bIns="45720" rtlCol="0" anchor="b">
            <a:normAutofit fontScale="90000"/>
          </a:bodyPr>
          <a:lstStyle/>
          <a:p>
            <a:pPr algn="ctr"/>
            <a:br>
              <a:rPr lang="en-US" sz="2100" kern="1200" dirty="0">
                <a:solidFill>
                  <a:schemeClr val="tx1"/>
                </a:solidFill>
                <a:latin typeface="+mj-lt"/>
                <a:ea typeface="+mj-ea"/>
                <a:cs typeface="+mj-cs"/>
              </a:rPr>
            </a:br>
            <a:br>
              <a:rPr lang="en-US" sz="4000" kern="1200" dirty="0">
                <a:solidFill>
                  <a:schemeClr val="tx1"/>
                </a:solidFill>
                <a:latin typeface="+mj-lt"/>
                <a:ea typeface="+mj-ea"/>
                <a:cs typeface="+mj-cs"/>
              </a:rPr>
            </a:br>
            <a:r>
              <a:rPr lang="en-US" sz="4000" b="1" dirty="0"/>
              <a:t>What is the West Sussex Market Sustainability Plan?</a:t>
            </a:r>
            <a:br>
              <a:rPr lang="en-US" sz="4000" b="1" dirty="0"/>
            </a:br>
            <a:br>
              <a:rPr lang="en-US" sz="4000" kern="1200" dirty="0">
                <a:solidFill>
                  <a:schemeClr val="tx1"/>
                </a:solidFill>
                <a:latin typeface="+mj-lt"/>
                <a:ea typeface="+mj-ea"/>
                <a:cs typeface="+mj-cs"/>
              </a:rPr>
            </a:br>
            <a:br>
              <a:rPr lang="en-US" sz="2100" kern="1200" dirty="0">
                <a:solidFill>
                  <a:schemeClr val="tx1"/>
                </a:solidFill>
                <a:latin typeface="+mj-lt"/>
                <a:ea typeface="+mj-ea"/>
                <a:cs typeface="+mj-cs"/>
              </a:rPr>
            </a:br>
            <a:endParaRPr lang="en-US" sz="2100" kern="1200" dirty="0">
              <a:solidFill>
                <a:schemeClr val="tx1"/>
              </a:solidFill>
              <a:latin typeface="+mj-lt"/>
              <a:ea typeface="+mj-ea"/>
              <a:cs typeface="+mj-cs"/>
            </a:endParaRPr>
          </a:p>
        </p:txBody>
      </p:sp>
      <p:graphicFrame>
        <p:nvGraphicFramePr>
          <p:cNvPr id="5" name="Content Placeholder 2">
            <a:extLst>
              <a:ext uri="{FF2B5EF4-FFF2-40B4-BE49-F238E27FC236}">
                <a16:creationId xmlns:a16="http://schemas.microsoft.com/office/drawing/2014/main" id="{EEB6BF3D-A5E4-2165-062E-31F0DF637A28}"/>
              </a:ext>
            </a:extLst>
          </p:cNvPr>
          <p:cNvGraphicFramePr>
            <a:graphicFrameLocks noGrp="1"/>
          </p:cNvGraphicFramePr>
          <p:nvPr>
            <p:ph idx="1"/>
          </p:nvPr>
        </p:nvGraphicFramePr>
        <p:xfrm>
          <a:off x="4648018" y="640822"/>
          <a:ext cx="7229454"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44994E57-E5F9-4D02-85DB-BE2F3BEC40FF}"/>
              </a:ext>
            </a:extLst>
          </p:cNvPr>
          <p:cNvSpPr txBox="1"/>
          <p:nvPr/>
        </p:nvSpPr>
        <p:spPr>
          <a:xfrm>
            <a:off x="4595966" y="260895"/>
            <a:ext cx="5957740"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sng" strike="noStrike" kern="1200" cap="none" spc="0" normalizeH="0" baseline="0" noProof="0" dirty="0">
                <a:ln>
                  <a:noFill/>
                </a:ln>
                <a:solidFill>
                  <a:prstClr val="black"/>
                </a:solidFill>
                <a:effectLst/>
                <a:uLnTx/>
                <a:uFillTx/>
                <a:latin typeface="Calibri Light" panose="020F0302020204030204"/>
                <a:ea typeface="+mn-ea"/>
                <a:cs typeface="+mn-cs"/>
              </a:rPr>
              <a:t>3 questions </a:t>
            </a:r>
            <a:r>
              <a:rPr kumimoji="0" lang="en-US" sz="3200" b="1" i="0" u="none" strike="noStrike" kern="1200" cap="none" spc="0" normalizeH="0" baseline="0" noProof="0" dirty="0">
                <a:ln>
                  <a:noFill/>
                </a:ln>
                <a:solidFill>
                  <a:prstClr val="black"/>
                </a:solidFill>
                <a:effectLst/>
                <a:uLnTx/>
                <a:uFillTx/>
                <a:latin typeface="Calibri Light" panose="020F0302020204030204"/>
                <a:ea typeface="+mn-ea"/>
                <a:cs typeface="+mn-cs"/>
              </a:rPr>
              <a:t>our Market Sustainability Plan needs to answer</a:t>
            </a:r>
            <a:br>
              <a:rPr kumimoji="0" lang="en-US" sz="2400" b="1" i="0" u="none" strike="noStrike" kern="1200" cap="none" spc="0" normalizeH="0" baseline="0" noProof="0" dirty="0">
                <a:ln>
                  <a:noFill/>
                </a:ln>
                <a:solidFill>
                  <a:prstClr val="black"/>
                </a:solidFill>
                <a:effectLst/>
                <a:uLnTx/>
                <a:uFillTx/>
                <a:latin typeface="Calibri Light" panose="020F0302020204030204"/>
                <a:ea typeface="+mn-ea"/>
                <a:cs typeface="+mn-cs"/>
              </a:rPr>
            </a:br>
            <a:endPar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54C125F7-9350-4D43-A83B-D6EE1302A911}"/>
              </a:ext>
            </a:extLst>
          </p:cNvPr>
          <p:cNvSpPr txBox="1"/>
          <p:nvPr/>
        </p:nvSpPr>
        <p:spPr>
          <a:xfrm>
            <a:off x="4373593" y="1754271"/>
            <a:ext cx="2798163" cy="2062103"/>
          </a:xfrm>
          <a:prstGeom prst="rect">
            <a:avLst/>
          </a:prstGeom>
          <a:solidFill>
            <a:schemeClr val="accent6">
              <a:lumMod val="60000"/>
              <a:lumOff val="40000"/>
            </a:schemeClr>
          </a:solidFill>
        </p:spPr>
        <p:txBody>
          <a:bodyPr wrap="square" rtlCol="0">
            <a:sp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1. What are the </a:t>
            </a: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key issues </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that need to be tackled?</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8" name="TextBox 7">
            <a:extLst>
              <a:ext uri="{FF2B5EF4-FFF2-40B4-BE49-F238E27FC236}">
                <a16:creationId xmlns:a16="http://schemas.microsoft.com/office/drawing/2014/main" id="{B4A7BA10-3082-4C47-A602-21842602ED52}"/>
              </a:ext>
            </a:extLst>
          </p:cNvPr>
          <p:cNvSpPr txBox="1"/>
          <p:nvPr/>
        </p:nvSpPr>
        <p:spPr>
          <a:xfrm>
            <a:off x="7250070" y="1735637"/>
            <a:ext cx="2798163" cy="2185214"/>
          </a:xfrm>
          <a:prstGeom prst="rect">
            <a:avLst/>
          </a:prstGeom>
          <a:solidFill>
            <a:schemeClr val="accent6">
              <a:lumMod val="60000"/>
              <a:lumOff val="40000"/>
            </a:schemeClr>
          </a:solidFill>
        </p:spPr>
        <p:txBody>
          <a:bodyPr wrap="square" rtlCol="0">
            <a:sp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3200" b="1" i="0" u="none" strike="noStrike" kern="1200" cap="none" spc="0" normalizeH="0" baseline="0" noProof="0" dirty="0">
                <a:ln>
                  <a:noFill/>
                </a:ln>
                <a:solidFill>
                  <a:prstClr val="black"/>
                </a:solidFill>
                <a:effectLst/>
                <a:uLnTx/>
                <a:uFillTx/>
                <a:latin typeface="Calibri" panose="020F0502020204030204"/>
                <a:ea typeface="+mn-ea"/>
                <a:cs typeface="+mn-cs"/>
              </a:rPr>
              <a:t>2. What changes are needed </a:t>
            </a: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to sustain the business of caring in West Sussex?</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769176EB-CB29-4072-B766-704C9106DB7D}"/>
              </a:ext>
            </a:extLst>
          </p:cNvPr>
          <p:cNvSpPr txBox="1"/>
          <p:nvPr/>
        </p:nvSpPr>
        <p:spPr>
          <a:xfrm>
            <a:off x="10087390" y="1739204"/>
            <a:ext cx="2006295" cy="2062103"/>
          </a:xfrm>
          <a:prstGeom prst="rect">
            <a:avLst/>
          </a:prstGeom>
          <a:solidFill>
            <a:schemeClr val="accent6">
              <a:lumMod val="60000"/>
              <a:lumOff val="4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3. What </a:t>
            </a:r>
            <a:r>
              <a:rPr kumimoji="0" lang="en-GB" sz="3200" b="1" i="0" u="none" strike="noStrike" kern="1200" cap="none" spc="0" normalizeH="0" baseline="0" noProof="0" dirty="0">
                <a:ln>
                  <a:noFill/>
                </a:ln>
                <a:solidFill>
                  <a:prstClr val="black"/>
                </a:solidFill>
                <a:effectLst/>
                <a:uLnTx/>
                <a:uFillTx/>
                <a:latin typeface="Calibri" panose="020F0502020204030204"/>
                <a:ea typeface="+mn-ea"/>
                <a:cs typeface="+mn-cs"/>
              </a:rPr>
              <a:t>action</a:t>
            </a:r>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 do we need to take?</a:t>
            </a:r>
          </a:p>
        </p:txBody>
      </p:sp>
      <p:sp>
        <p:nvSpPr>
          <p:cNvPr id="10" name="TextBox 9">
            <a:extLst>
              <a:ext uri="{FF2B5EF4-FFF2-40B4-BE49-F238E27FC236}">
                <a16:creationId xmlns:a16="http://schemas.microsoft.com/office/drawing/2014/main" id="{BDBD1B73-2CFD-4973-B16E-66FDC79EB143}"/>
              </a:ext>
            </a:extLst>
          </p:cNvPr>
          <p:cNvSpPr txBox="1"/>
          <p:nvPr/>
        </p:nvSpPr>
        <p:spPr>
          <a:xfrm>
            <a:off x="4682317" y="4322279"/>
            <a:ext cx="4546524" cy="2476832"/>
          </a:xfrm>
          <a:prstGeom prst="rect">
            <a:avLst/>
          </a:prstGeom>
          <a:solidFill>
            <a:schemeClr val="accent6">
              <a:lumMod val="60000"/>
              <a:lumOff val="40000"/>
            </a:schemeClr>
          </a:solidFill>
        </p:spPr>
        <p:txBody>
          <a:bodyPr wrap="square" rtlCol="0">
            <a:spAutoFit/>
          </a:bodyPr>
          <a:lstStyle/>
          <a:p>
            <a:pPr marL="0" marR="0" lvl="0" indent="0" algn="l" defTabSz="666750" rtl="0" eaLnBrk="1" fontAlgn="auto" latinLnBrk="0" hangingPunct="1">
              <a:lnSpc>
                <a:spcPct val="90000"/>
              </a:lnSpc>
              <a:spcBef>
                <a:spcPct val="0"/>
              </a:spcBef>
              <a:spcAft>
                <a:spcPct val="15000"/>
              </a:spcAft>
              <a:buClrTx/>
              <a:buSzTx/>
              <a:buFont typeface="Arial" panose="020B0604020202020204" pitchFamily="34" charset="0"/>
              <a:buNone/>
              <a:tabLst/>
              <a:defRPr/>
            </a:pPr>
            <a:endParaRPr kumimoji="0" lang="en-US" sz="15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285750" marR="0" lvl="0" indent="-285750" algn="l" defTabSz="533400" rtl="0" eaLnBrk="1" fontAlgn="auto" latinLnBrk="0" hangingPunct="1">
              <a:lnSpc>
                <a:spcPct val="90000"/>
              </a:lnSpc>
              <a:spcBef>
                <a:spcPct val="0"/>
              </a:spcBef>
              <a:spcAft>
                <a:spcPct val="1500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Recruitment and retention?</a:t>
            </a:r>
            <a:endParaRPr kumimoji="0" lang="en-US" sz="16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285750" marR="0" lvl="0" indent="-285750" algn="l" defTabSz="533400" rtl="0" eaLnBrk="1" fontAlgn="auto" latinLnBrk="0" hangingPunct="1">
              <a:lnSpc>
                <a:spcPct val="90000"/>
              </a:lnSpc>
              <a:spcBef>
                <a:spcPct val="0"/>
              </a:spcBef>
              <a:spcAft>
                <a:spcPct val="150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Sharing information about customer needs and complexity?</a:t>
            </a:r>
          </a:p>
          <a:p>
            <a:pPr marL="285750" marR="0" lvl="0" indent="-285750" algn="l" defTabSz="533400" rtl="0" eaLnBrk="1" fontAlgn="auto" latinLnBrk="0" hangingPunct="1">
              <a:lnSpc>
                <a:spcPct val="90000"/>
              </a:lnSpc>
              <a:spcBef>
                <a:spcPct val="0"/>
              </a:spcBef>
              <a:spcAft>
                <a:spcPct val="150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Data on county demographics?</a:t>
            </a:r>
          </a:p>
          <a:p>
            <a:pPr marL="285750" marR="0" lvl="0" indent="-285750" algn="l" defTabSz="533400" rtl="0" eaLnBrk="1" fontAlgn="auto" latinLnBrk="0" hangingPunct="1">
              <a:lnSpc>
                <a:spcPct val="90000"/>
              </a:lnSpc>
              <a:spcBef>
                <a:spcPct val="0"/>
              </a:spcBef>
              <a:spcAft>
                <a:spcPct val="1500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Commissioning with the council?</a:t>
            </a:r>
            <a:endParaRPr kumimoji="0" lang="en-US" sz="16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285750" marR="0" lvl="0" indent="-285750" algn="l" defTabSz="533400" rtl="0" eaLnBrk="1" fontAlgn="auto" latinLnBrk="0" hangingPunct="1">
              <a:lnSpc>
                <a:spcPct val="90000"/>
              </a:lnSpc>
              <a:spcBef>
                <a:spcPct val="0"/>
              </a:spcBef>
              <a:spcAft>
                <a:spcPct val="1500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Planning the direction the market needs to take e.g. stronger focus on supporting people at home, greater focus on complex needs/dementia within residential?</a:t>
            </a:r>
            <a:endParaRPr kumimoji="0" lang="en-US" sz="16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CFB7A2E1-59F6-4FD6-B0FC-12D9E50E95A3}"/>
              </a:ext>
            </a:extLst>
          </p:cNvPr>
          <p:cNvSpPr txBox="1"/>
          <p:nvPr/>
        </p:nvSpPr>
        <p:spPr>
          <a:xfrm rot="642344">
            <a:off x="491098" y="3738523"/>
            <a:ext cx="3016577" cy="1384995"/>
          </a:xfrm>
          <a:prstGeom prst="rect">
            <a:avLst/>
          </a:prstGeom>
          <a:solidFill>
            <a:schemeClr val="accent2">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Calibri" panose="020F0502020204030204"/>
                <a:ea typeface="+mn-ea"/>
                <a:cs typeface="+mn-cs"/>
              </a:rPr>
              <a:t>Co-designed</a:t>
            </a: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 by providers and WSCC</a:t>
            </a:r>
          </a:p>
        </p:txBody>
      </p:sp>
      <p:cxnSp>
        <p:nvCxnSpPr>
          <p:cNvPr id="15" name="Connector: Elbow 14">
            <a:extLst>
              <a:ext uri="{FF2B5EF4-FFF2-40B4-BE49-F238E27FC236}">
                <a16:creationId xmlns:a16="http://schemas.microsoft.com/office/drawing/2014/main" id="{E2584BBE-8A82-43D8-8DC8-A839A8E67CE2}"/>
              </a:ext>
            </a:extLst>
          </p:cNvPr>
          <p:cNvCxnSpPr/>
          <p:nvPr/>
        </p:nvCxnSpPr>
        <p:spPr>
          <a:xfrm rot="16200000" flipH="1">
            <a:off x="4712488" y="3950745"/>
            <a:ext cx="723130" cy="419644"/>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67B11DED-CF3D-453D-B721-26BB37453521}"/>
              </a:ext>
            </a:extLst>
          </p:cNvPr>
          <p:cNvSpPr txBox="1"/>
          <p:nvPr/>
        </p:nvSpPr>
        <p:spPr>
          <a:xfrm>
            <a:off x="9940468" y="5391653"/>
            <a:ext cx="1989056" cy="923330"/>
          </a:xfrm>
          <a:prstGeom prst="rect">
            <a:avLst/>
          </a:prstGeom>
          <a:solidFill>
            <a:srgbClr val="FF000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Look out for more announcements in July …..</a:t>
            </a:r>
          </a:p>
        </p:txBody>
      </p:sp>
    </p:spTree>
    <p:extLst>
      <p:ext uri="{BB962C8B-B14F-4D97-AF65-F5344CB8AC3E}">
        <p14:creationId xmlns:p14="http://schemas.microsoft.com/office/powerpoint/2010/main" val="4009306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11" name="Rectangle 10">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2" name="Straight Connector 11">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5DA4B68-31FE-4CD9-B5A5-115E7381CC59}"/>
              </a:ext>
            </a:extLst>
          </p:cNvPr>
          <p:cNvSpPr>
            <a:spLocks noGrp="1"/>
          </p:cNvSpPr>
          <p:nvPr>
            <p:ph type="title"/>
          </p:nvPr>
        </p:nvSpPr>
        <p:spPr>
          <a:xfrm>
            <a:off x="1153618" y="1239927"/>
            <a:ext cx="4008586" cy="4680583"/>
          </a:xfrm>
        </p:spPr>
        <p:txBody>
          <a:bodyPr anchor="ctr">
            <a:normAutofit/>
          </a:bodyPr>
          <a:lstStyle/>
          <a:p>
            <a:r>
              <a:rPr lang="en-GB" sz="5200"/>
              <a:t>When do we need to complete the cost of care tool?</a:t>
            </a:r>
          </a:p>
        </p:txBody>
      </p:sp>
      <p:sp>
        <p:nvSpPr>
          <p:cNvPr id="3" name="Content Placeholder 2">
            <a:extLst>
              <a:ext uri="{FF2B5EF4-FFF2-40B4-BE49-F238E27FC236}">
                <a16:creationId xmlns:a16="http://schemas.microsoft.com/office/drawing/2014/main" id="{A74C8774-46D2-42A8-AC4C-3923E2EED314}"/>
              </a:ext>
            </a:extLst>
          </p:cNvPr>
          <p:cNvSpPr>
            <a:spLocks noGrp="1"/>
          </p:cNvSpPr>
          <p:nvPr>
            <p:ph idx="1"/>
          </p:nvPr>
        </p:nvSpPr>
        <p:spPr>
          <a:xfrm>
            <a:off x="6096000" y="1239927"/>
            <a:ext cx="5167747" cy="4680583"/>
          </a:xfrm>
        </p:spPr>
        <p:txBody>
          <a:bodyPr anchor="ctr">
            <a:normAutofit/>
          </a:bodyPr>
          <a:lstStyle/>
          <a:p>
            <a:r>
              <a:rPr lang="en-GB" sz="1900" b="1" dirty="0"/>
              <a:t>WSCC has officially launched the tool on 4th July.</a:t>
            </a:r>
          </a:p>
          <a:p>
            <a:endParaRPr lang="en-GB" sz="1900" dirty="0"/>
          </a:p>
          <a:p>
            <a:r>
              <a:rPr lang="en-GB" sz="1900" dirty="0"/>
              <a:t>It’s available now and should be completed by </a:t>
            </a:r>
            <a:r>
              <a:rPr lang="en-GB" sz="1900" b="1" dirty="0"/>
              <a:t>3pm Monday 1</a:t>
            </a:r>
            <a:r>
              <a:rPr lang="en-GB" sz="1900" b="1" baseline="30000" dirty="0"/>
              <a:t>st</a:t>
            </a:r>
            <a:r>
              <a:rPr lang="en-GB" sz="1900" b="1" dirty="0"/>
              <a:t> August 2022</a:t>
            </a:r>
          </a:p>
          <a:p>
            <a:pPr marL="0" indent="0">
              <a:buNone/>
            </a:pPr>
            <a:endParaRPr lang="en-GB" sz="1900" dirty="0"/>
          </a:p>
          <a:p>
            <a:r>
              <a:rPr lang="en-GB" sz="1900" dirty="0"/>
              <a:t>Please send us your response </a:t>
            </a:r>
            <a:r>
              <a:rPr lang="en-GB" sz="1900" b="1" dirty="0"/>
              <a:t>as early as possible before the closing date </a:t>
            </a:r>
            <a:r>
              <a:rPr lang="en-GB" sz="1900" dirty="0"/>
              <a:t>so that we can review it with you in the event of any queries.</a:t>
            </a:r>
          </a:p>
          <a:p>
            <a:pPr marL="0" indent="0">
              <a:buNone/>
            </a:pPr>
            <a:endParaRPr lang="en-GB" sz="1900" dirty="0"/>
          </a:p>
          <a:p>
            <a:r>
              <a:rPr lang="en-GB" sz="1900" dirty="0"/>
              <a:t>Don’t forget to ask for guidance on issues you’re facing when you start to complete the tool contact us on </a:t>
            </a:r>
            <a:r>
              <a:rPr lang="en-GB" sz="1900" dirty="0">
                <a:hlinkClick r:id="rId2"/>
              </a:rPr>
              <a:t>costofcare@westsussex.gov.uk</a:t>
            </a:r>
            <a:endParaRPr lang="en-GB" sz="1900" dirty="0"/>
          </a:p>
          <a:p>
            <a:endParaRPr lang="en-GB" sz="1900" dirty="0"/>
          </a:p>
        </p:txBody>
      </p:sp>
    </p:spTree>
    <p:extLst>
      <p:ext uri="{BB962C8B-B14F-4D97-AF65-F5344CB8AC3E}">
        <p14:creationId xmlns:p14="http://schemas.microsoft.com/office/powerpoint/2010/main" val="190869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26">
            <a:extLst>
              <a:ext uri="{FF2B5EF4-FFF2-40B4-BE49-F238E27FC236}">
                <a16:creationId xmlns:a16="http://schemas.microsoft.com/office/drawing/2014/main" id="{EF526DD0-5E46-40B7-AEF1-9B26256CF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ln w="0">
            <a:noFill/>
            <a:prstDash val="solid"/>
            <a:round/>
            <a:headEnd/>
            <a:tailEnd/>
          </a:ln>
        </p:spPr>
        <p:txBody>
          <a:bodyPr rtlCol="0" anchor="ctr"/>
          <a:lstStyle/>
          <a:p>
            <a:pPr algn="ctr" defTabSz="457200"/>
            <a:endParaRPr lang="en-US">
              <a:solidFill>
                <a:schemeClr val="tx1"/>
              </a:solidFill>
            </a:endParaRPr>
          </a:p>
        </p:txBody>
      </p:sp>
      <p:grpSp>
        <p:nvGrpSpPr>
          <p:cNvPr id="41" name="Group 28">
            <a:extLst>
              <a:ext uri="{FF2B5EF4-FFF2-40B4-BE49-F238E27FC236}">
                <a16:creationId xmlns:a16="http://schemas.microsoft.com/office/drawing/2014/main" id="{B7E4032D-4110-4963-82B8-8A1B1BF4B6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4273199" cy="6858000"/>
            <a:chOff x="1" y="0"/>
            <a:chExt cx="4273199" cy="6858000"/>
          </a:xfrm>
        </p:grpSpPr>
        <p:sp>
          <p:nvSpPr>
            <p:cNvPr id="42" name="Rectangle 29">
              <a:extLst>
                <a:ext uri="{FF2B5EF4-FFF2-40B4-BE49-F238E27FC236}">
                  <a16:creationId xmlns:a16="http://schemas.microsoft.com/office/drawing/2014/main" id="{66796880-E7D7-485E-A6D1-908B811A1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rgbClr val="FFFFFF"/>
            </a:solidFill>
            <a:ln w="0">
              <a:noFill/>
              <a:prstDash val="solid"/>
              <a:round/>
              <a:headEnd/>
              <a:tailEnd/>
            </a:ln>
          </p:spPr>
          <p:txBody>
            <a:bodyPr wrap="square" rtlCol="0" anchor="ctr">
              <a:noAutofit/>
            </a:bodyPr>
            <a:lstStyle/>
            <a:p>
              <a:pPr algn="ctr"/>
              <a:endParaRPr lang="en-US" dirty="0"/>
            </a:p>
          </p:txBody>
        </p:sp>
        <p:sp>
          <p:nvSpPr>
            <p:cNvPr id="43" name="Rectangle 30">
              <a:extLst>
                <a:ext uri="{FF2B5EF4-FFF2-40B4-BE49-F238E27FC236}">
                  <a16:creationId xmlns:a16="http://schemas.microsoft.com/office/drawing/2014/main" id="{AC97B103-7494-4650-82C0-FC9F8D2723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4273199" cy="6858000"/>
            </a:xfrm>
            <a:prstGeom prst="rect">
              <a:avLst/>
            </a:prstGeom>
            <a:solidFill>
              <a:schemeClr val="accent1">
                <a:lumMod val="50000"/>
                <a:alpha val="25000"/>
              </a:schemeClr>
            </a:solidFill>
            <a:ln w="0">
              <a:noFill/>
              <a:prstDash val="solid"/>
              <a:round/>
              <a:headEnd/>
              <a:tailEnd/>
            </a:ln>
          </p:spPr>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C72BE7A5-DD33-4DF8-9BDD-04A3E165A234}"/>
              </a:ext>
            </a:extLst>
          </p:cNvPr>
          <p:cNvSpPr>
            <a:spLocks noGrp="1"/>
          </p:cNvSpPr>
          <p:nvPr>
            <p:ph type="title"/>
          </p:nvPr>
        </p:nvSpPr>
        <p:spPr>
          <a:xfrm>
            <a:off x="1251677" y="619125"/>
            <a:ext cx="2652413" cy="5619749"/>
          </a:xfrm>
        </p:spPr>
        <p:txBody>
          <a:bodyPr anchor="ctr">
            <a:normAutofit/>
          </a:bodyPr>
          <a:lstStyle/>
          <a:p>
            <a:r>
              <a:rPr lang="en-GB" b="1" dirty="0">
                <a:solidFill>
                  <a:srgbClr val="000000"/>
                </a:solidFill>
              </a:rPr>
              <a:t>How can I get hold of the home care cost tool?</a:t>
            </a:r>
          </a:p>
        </p:txBody>
      </p:sp>
      <p:grpSp>
        <p:nvGrpSpPr>
          <p:cNvPr id="33" name="Group 32">
            <a:extLst>
              <a:ext uri="{FF2B5EF4-FFF2-40B4-BE49-F238E27FC236}">
                <a16:creationId xmlns:a16="http://schemas.microsoft.com/office/drawing/2014/main" id="{5D133F51-4E9D-4F0B-A452-875C6A52B6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44" name="Freeform 6">
              <a:extLst>
                <a:ext uri="{FF2B5EF4-FFF2-40B4-BE49-F238E27FC236}">
                  <a16:creationId xmlns:a16="http://schemas.microsoft.com/office/drawing/2014/main" id="{BDC8164B-5FC0-4CBD-B7AE-0CB8780FFC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000000"/>
            </a:solidFill>
            <a:ln w="0">
              <a:noFill/>
              <a:prstDash val="solid"/>
              <a:round/>
              <a:headEnd/>
              <a:tailEnd/>
            </a:ln>
          </p:spPr>
        </p:sp>
        <p:sp>
          <p:nvSpPr>
            <p:cNvPr id="45" name="Freeform 6">
              <a:extLst>
                <a:ext uri="{FF2B5EF4-FFF2-40B4-BE49-F238E27FC236}">
                  <a16:creationId xmlns:a16="http://schemas.microsoft.com/office/drawing/2014/main" id="{DF21B6AB-8AF5-4823-92E3-F33B9EAEF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46" name="Content Placeholder 2">
            <a:extLst>
              <a:ext uri="{FF2B5EF4-FFF2-40B4-BE49-F238E27FC236}">
                <a16:creationId xmlns:a16="http://schemas.microsoft.com/office/drawing/2014/main" id="{AFC4FF94-E03D-45D3-9EB6-1F9AE2AAA7E7}"/>
              </a:ext>
            </a:extLst>
          </p:cNvPr>
          <p:cNvSpPr>
            <a:spLocks noGrp="1"/>
          </p:cNvSpPr>
          <p:nvPr>
            <p:ph idx="1"/>
          </p:nvPr>
        </p:nvSpPr>
        <p:spPr>
          <a:xfrm>
            <a:off x="4916250" y="619125"/>
            <a:ext cx="6508987" cy="5619750"/>
          </a:xfrm>
        </p:spPr>
        <p:txBody>
          <a:bodyPr anchor="ctr">
            <a:normAutofit/>
          </a:bodyPr>
          <a:lstStyle/>
          <a:p>
            <a:pPr marL="0" indent="0">
              <a:buNone/>
            </a:pPr>
            <a:endParaRPr lang="en-GB" sz="3600" dirty="0">
              <a:effectLst/>
              <a:ea typeface="Calibri" panose="020F0502020204030204" pitchFamily="34" charset="0"/>
            </a:endParaRPr>
          </a:p>
          <a:p>
            <a:pPr marL="0" indent="0">
              <a:buNone/>
            </a:pPr>
            <a:endParaRPr lang="en-GB" sz="3600" dirty="0">
              <a:ea typeface="Calibri" panose="020F0502020204030204" pitchFamily="34" charset="0"/>
            </a:endParaRPr>
          </a:p>
          <a:p>
            <a:pPr marL="0" indent="0">
              <a:buNone/>
            </a:pPr>
            <a:endParaRPr lang="en-GB" sz="3600" dirty="0">
              <a:effectLst/>
              <a:ea typeface="Calibri" panose="020F0502020204030204" pitchFamily="34" charset="0"/>
            </a:endParaRPr>
          </a:p>
          <a:p>
            <a:pPr marL="0" indent="0">
              <a:buNone/>
            </a:pPr>
            <a:endParaRPr lang="en-GB" sz="3600" dirty="0">
              <a:ea typeface="Calibri" panose="020F0502020204030204" pitchFamily="34" charset="0"/>
            </a:endParaRPr>
          </a:p>
          <a:p>
            <a:pPr marL="0" indent="0">
              <a:buNone/>
            </a:pPr>
            <a:r>
              <a:rPr lang="en-GB" sz="3600" dirty="0">
                <a:effectLst/>
                <a:ea typeface="Calibri" panose="020F0502020204030204" pitchFamily="34" charset="0"/>
              </a:rPr>
              <a:t>Download the Excel based tool from </a:t>
            </a:r>
            <a:r>
              <a:rPr lang="en-GB" sz="3600" u="sng" dirty="0">
                <a:solidFill>
                  <a:srgbClr val="0563C1"/>
                </a:solidFill>
                <a:effectLst/>
                <a:ea typeface="Calibri" panose="020F0502020204030204" pitchFamily="34" charset="0"/>
                <a:hlinkClick r:id="rId2"/>
              </a:rPr>
              <a:t>here</a:t>
            </a:r>
            <a:endParaRPr lang="en-GB" sz="3600" dirty="0">
              <a:effectLst/>
              <a:ea typeface="Calibri" panose="020F0502020204030204" pitchFamily="34" charset="0"/>
            </a:endParaRPr>
          </a:p>
          <a:p>
            <a:pPr marL="0" indent="0">
              <a:buNone/>
            </a:pPr>
            <a:r>
              <a:rPr lang="en-GB" sz="3600" dirty="0">
                <a:effectLst/>
                <a:ea typeface="Calibri" panose="020F0502020204030204" pitchFamily="34" charset="0"/>
              </a:rPr>
              <a:t> </a:t>
            </a:r>
          </a:p>
          <a:p>
            <a:pPr marL="0" indent="0">
              <a:buNone/>
            </a:pPr>
            <a:endParaRPr lang="en-GB" sz="3600" dirty="0">
              <a:effectLst/>
              <a:ea typeface="Calibri" panose="020F0502020204030204" pitchFamily="34" charset="0"/>
            </a:endParaRPr>
          </a:p>
          <a:p>
            <a:pPr marL="0" indent="0">
              <a:buNone/>
            </a:pPr>
            <a:r>
              <a:rPr lang="en-GB" sz="3600" dirty="0">
                <a:solidFill>
                  <a:srgbClr val="FF0000"/>
                </a:solidFill>
              </a:rPr>
              <a:t> </a:t>
            </a:r>
          </a:p>
          <a:p>
            <a:endParaRPr lang="en-GB" sz="2000" dirty="0">
              <a:solidFill>
                <a:schemeClr val="tx1">
                  <a:alpha val="60000"/>
                </a:schemeClr>
              </a:solidFill>
            </a:endParaRPr>
          </a:p>
        </p:txBody>
      </p:sp>
      <p:sp>
        <p:nvSpPr>
          <p:cNvPr id="5" name="TextBox 4">
            <a:extLst>
              <a:ext uri="{FF2B5EF4-FFF2-40B4-BE49-F238E27FC236}">
                <a16:creationId xmlns:a16="http://schemas.microsoft.com/office/drawing/2014/main" id="{BA7A0755-7388-4953-B320-B28B1FA68D53}"/>
              </a:ext>
            </a:extLst>
          </p:cNvPr>
          <p:cNvSpPr txBox="1"/>
          <p:nvPr/>
        </p:nvSpPr>
        <p:spPr>
          <a:xfrm>
            <a:off x="4446541" y="2575701"/>
            <a:ext cx="6094378" cy="369332"/>
          </a:xfrm>
          <a:prstGeom prst="rect">
            <a:avLst/>
          </a:prstGeom>
          <a:noFill/>
        </p:spPr>
        <p:txBody>
          <a:bodyPr wrap="square">
            <a:spAutoFit/>
          </a:bodyPr>
          <a:lstStyle/>
          <a:p>
            <a:pPr marL="0" indent="0">
              <a:spcAft>
                <a:spcPts val="600"/>
              </a:spcAft>
              <a:buNone/>
            </a:pPr>
            <a:r>
              <a:rPr lang="en-GB">
                <a:effectLst/>
                <a:ea typeface="Calibri" panose="020F0502020204030204" pitchFamily="34" charset="0"/>
              </a:rPr>
              <a:t> </a:t>
            </a:r>
          </a:p>
        </p:txBody>
      </p:sp>
    </p:spTree>
    <p:extLst>
      <p:ext uri="{BB962C8B-B14F-4D97-AF65-F5344CB8AC3E}">
        <p14:creationId xmlns:p14="http://schemas.microsoft.com/office/powerpoint/2010/main" val="1534857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30">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32">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34">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36">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38">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itle 3">
            <a:extLst>
              <a:ext uri="{FF2B5EF4-FFF2-40B4-BE49-F238E27FC236}">
                <a16:creationId xmlns:a16="http://schemas.microsoft.com/office/drawing/2014/main" id="{19C085F4-BD10-4649-92C3-580001D371BB}"/>
              </a:ext>
            </a:extLst>
          </p:cNvPr>
          <p:cNvSpPr>
            <a:spLocks noGrp="1"/>
          </p:cNvSpPr>
          <p:nvPr>
            <p:ph type="ctrTitle"/>
          </p:nvPr>
        </p:nvSpPr>
        <p:spPr>
          <a:xfrm>
            <a:off x="1314824" y="735106"/>
            <a:ext cx="10053763" cy="2928470"/>
          </a:xfrm>
        </p:spPr>
        <p:txBody>
          <a:bodyPr vert="horz" lIns="91440" tIns="45720" rIns="91440" bIns="45720" rtlCol="0" anchor="b">
            <a:normAutofit/>
          </a:bodyPr>
          <a:lstStyle/>
          <a:p>
            <a:pPr algn="l"/>
            <a:r>
              <a:rPr lang="en-US" sz="4800" dirty="0">
                <a:solidFill>
                  <a:srgbClr val="FFFFFF"/>
                </a:solidFill>
              </a:rPr>
              <a:t>Cost of Care</a:t>
            </a:r>
            <a:br>
              <a:rPr lang="en-US" sz="4800" dirty="0">
                <a:solidFill>
                  <a:srgbClr val="FFFFFF"/>
                </a:solidFill>
              </a:rPr>
            </a:br>
            <a:r>
              <a:rPr lang="en-US" sz="4800" dirty="0">
                <a:solidFill>
                  <a:srgbClr val="FFFFFF"/>
                </a:solidFill>
              </a:rPr>
              <a:t>Frequently Asked Questions</a:t>
            </a:r>
          </a:p>
        </p:txBody>
      </p:sp>
    </p:spTree>
    <p:extLst>
      <p:ext uri="{BB962C8B-B14F-4D97-AF65-F5344CB8AC3E}">
        <p14:creationId xmlns:p14="http://schemas.microsoft.com/office/powerpoint/2010/main" val="2463444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8">
            <a:extLst>
              <a:ext uri="{FF2B5EF4-FFF2-40B4-BE49-F238E27FC236}">
                <a16:creationId xmlns:a16="http://schemas.microsoft.com/office/drawing/2014/main" id="{B36F400F-DF28-43BC-8D8E-4929793B39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DC8EB7B-402A-4C29-973C-2D8643F18A7F}"/>
              </a:ext>
            </a:extLst>
          </p:cNvPr>
          <p:cNvSpPr>
            <a:spLocks noGrp="1"/>
          </p:cNvSpPr>
          <p:nvPr>
            <p:ph type="title"/>
          </p:nvPr>
        </p:nvSpPr>
        <p:spPr>
          <a:xfrm>
            <a:off x="838200" y="668377"/>
            <a:ext cx="10515600" cy="1325563"/>
          </a:xfrm>
        </p:spPr>
        <p:txBody>
          <a:bodyPr>
            <a:normAutofit/>
          </a:bodyPr>
          <a:lstStyle/>
          <a:p>
            <a:r>
              <a:rPr lang="en-GB" dirty="0"/>
              <a:t>Index of Questions</a:t>
            </a:r>
          </a:p>
        </p:txBody>
      </p:sp>
      <p:sp>
        <p:nvSpPr>
          <p:cNvPr id="3" name="Content Placeholder 2">
            <a:extLst>
              <a:ext uri="{FF2B5EF4-FFF2-40B4-BE49-F238E27FC236}">
                <a16:creationId xmlns:a16="http://schemas.microsoft.com/office/drawing/2014/main" id="{259EFC01-5C79-4873-8E1A-EFBC4D82B4D6}"/>
              </a:ext>
            </a:extLst>
          </p:cNvPr>
          <p:cNvSpPr>
            <a:spLocks noGrp="1"/>
          </p:cNvSpPr>
          <p:nvPr>
            <p:ph sz="half" idx="1"/>
          </p:nvPr>
        </p:nvSpPr>
        <p:spPr>
          <a:xfrm>
            <a:off x="838200" y="2177456"/>
            <a:ext cx="5097780" cy="4099776"/>
          </a:xfrm>
        </p:spPr>
        <p:txBody>
          <a:bodyPr>
            <a:normAutofit fontScale="92500" lnSpcReduction="20000"/>
          </a:bodyPr>
          <a:lstStyle/>
          <a:p>
            <a:r>
              <a:rPr lang="en-GB" sz="1400" dirty="0"/>
              <a:t>Slide 10 - Who is this aimed at? </a:t>
            </a:r>
          </a:p>
          <a:p>
            <a:r>
              <a:rPr lang="en-GB" sz="1400" dirty="0"/>
              <a:t>Slide 11 – What’s the goal of this?</a:t>
            </a:r>
          </a:p>
          <a:p>
            <a:r>
              <a:rPr lang="en-GB" sz="1400" dirty="0"/>
              <a:t>Slide 12 – How have other providers responded to this?</a:t>
            </a:r>
          </a:p>
          <a:p>
            <a:r>
              <a:rPr lang="en-GB" sz="1400" dirty="0"/>
              <a:t>Slide 13 – Just for providers commissioning by West Sussex?</a:t>
            </a:r>
          </a:p>
          <a:p>
            <a:r>
              <a:rPr lang="en-GB" sz="1400" dirty="0"/>
              <a:t>Slide 14/15 – Supported Housing in scope? Extra Care?</a:t>
            </a:r>
          </a:p>
          <a:p>
            <a:r>
              <a:rPr lang="en-GB" sz="1400" dirty="0"/>
              <a:t>Slide 16 – Is this is about reducing the price providers can charge?</a:t>
            </a:r>
          </a:p>
          <a:p>
            <a:r>
              <a:rPr lang="en-GB" sz="1400" dirty="0"/>
              <a:t>Slide 17 – Why should we share our costs with the council?</a:t>
            </a:r>
          </a:p>
          <a:p>
            <a:r>
              <a:rPr lang="en-GB" sz="1400" dirty="0"/>
              <a:t>Slide 18/19 -  How is this data going to be used?</a:t>
            </a:r>
          </a:p>
          <a:p>
            <a:r>
              <a:rPr lang="en-GB" sz="1400" dirty="0"/>
              <a:t>Slide 20 – How could using the cost tool benefit me?</a:t>
            </a:r>
          </a:p>
          <a:p>
            <a:r>
              <a:rPr lang="en-GB" sz="1400" dirty="0"/>
              <a:t>Slide 21 – It looks complicated …..</a:t>
            </a:r>
          </a:p>
          <a:p>
            <a:r>
              <a:rPr lang="en-GB" sz="1400" dirty="0"/>
              <a:t>Slide 22 – What if I struggle to use the tool?</a:t>
            </a:r>
          </a:p>
          <a:p>
            <a:r>
              <a:rPr lang="en-GB" sz="1400" dirty="0"/>
              <a:t>Slide 23 – Who can support me?</a:t>
            </a:r>
          </a:p>
          <a:p>
            <a:r>
              <a:rPr lang="en-GB" sz="1400" dirty="0"/>
              <a:t>Slide 24 -  Who needs to complete the information?</a:t>
            </a:r>
          </a:p>
          <a:p>
            <a:endParaRPr lang="en-GB" sz="1000" dirty="0"/>
          </a:p>
          <a:p>
            <a:endParaRPr lang="en-GB" sz="1000" dirty="0"/>
          </a:p>
          <a:p>
            <a:endParaRPr lang="en-GB" sz="1000" dirty="0"/>
          </a:p>
          <a:p>
            <a:endParaRPr lang="en-GB" sz="1000" dirty="0"/>
          </a:p>
        </p:txBody>
      </p:sp>
      <p:sp>
        <p:nvSpPr>
          <p:cNvPr id="4" name="Content Placeholder 3">
            <a:extLst>
              <a:ext uri="{FF2B5EF4-FFF2-40B4-BE49-F238E27FC236}">
                <a16:creationId xmlns:a16="http://schemas.microsoft.com/office/drawing/2014/main" id="{56A2A29F-6DF3-4EC4-9033-9EE18A4D90BD}"/>
              </a:ext>
            </a:extLst>
          </p:cNvPr>
          <p:cNvSpPr>
            <a:spLocks noGrp="1"/>
          </p:cNvSpPr>
          <p:nvPr>
            <p:ph sz="half" idx="2"/>
          </p:nvPr>
        </p:nvSpPr>
        <p:spPr>
          <a:xfrm>
            <a:off x="6256020" y="1812324"/>
            <a:ext cx="5097780" cy="4160880"/>
          </a:xfrm>
        </p:spPr>
        <p:txBody>
          <a:bodyPr>
            <a:normAutofit fontScale="92500" lnSpcReduction="20000"/>
          </a:bodyPr>
          <a:lstStyle/>
          <a:p>
            <a:r>
              <a:rPr lang="en-GB" sz="1500" dirty="0"/>
              <a:t>Slide 25/26 -  More than one local authority purchasing from one location</a:t>
            </a:r>
          </a:p>
          <a:p>
            <a:r>
              <a:rPr lang="en-GB" sz="1500" dirty="0"/>
              <a:t>Slide 27 – More than one branch in West Sussex</a:t>
            </a:r>
          </a:p>
          <a:p>
            <a:r>
              <a:rPr lang="en-GB" sz="1500" dirty="0"/>
              <a:t>Slide 28/29 – What period of time should the information be related to?</a:t>
            </a:r>
          </a:p>
          <a:p>
            <a:r>
              <a:rPr lang="en-GB" sz="1500" dirty="0"/>
              <a:t>Slide 30 – Can I just put in general staff cost information?</a:t>
            </a:r>
          </a:p>
          <a:p>
            <a:r>
              <a:rPr lang="en-GB" sz="1500" dirty="0"/>
              <a:t>Slide 29/30 – Return on operations and capital</a:t>
            </a:r>
          </a:p>
          <a:p>
            <a:r>
              <a:rPr lang="en-GB" sz="1500" dirty="0"/>
              <a:t>Slide 31 – Accounting for PPE costs</a:t>
            </a:r>
          </a:p>
          <a:p>
            <a:r>
              <a:rPr lang="en-GB" sz="1500" dirty="0"/>
              <a:t>Slide 32 –  Avoiding double counting</a:t>
            </a:r>
          </a:p>
          <a:p>
            <a:r>
              <a:rPr lang="en-GB" sz="1500" dirty="0"/>
              <a:t>Slide 33 - Most useful tip for inputting costs?</a:t>
            </a:r>
          </a:p>
          <a:p>
            <a:r>
              <a:rPr lang="en-GB" sz="1500" dirty="0"/>
              <a:t>Slide 34 – Handling different types of uplift for staff depending on circumstances</a:t>
            </a:r>
          </a:p>
          <a:p>
            <a:r>
              <a:rPr lang="en-GB" sz="1500" dirty="0"/>
              <a:t>Slide 35 – Travel costs</a:t>
            </a:r>
          </a:p>
          <a:p>
            <a:r>
              <a:rPr lang="en-GB" sz="1500" dirty="0"/>
              <a:t>Slide 36 -  If I submit costs, will the council pay them?</a:t>
            </a:r>
          </a:p>
          <a:p>
            <a:pPr marL="0" indent="0">
              <a:buNone/>
            </a:pPr>
            <a:endParaRPr lang="en-GB" sz="1500" dirty="0"/>
          </a:p>
          <a:p>
            <a:r>
              <a:rPr lang="en-GB" sz="1500" dirty="0"/>
              <a:t>Slide 37-41 – Useful information</a:t>
            </a:r>
          </a:p>
          <a:p>
            <a:endParaRPr lang="en-GB" sz="1300" dirty="0"/>
          </a:p>
        </p:txBody>
      </p:sp>
    </p:spTree>
    <p:extLst>
      <p:ext uri="{BB962C8B-B14F-4D97-AF65-F5344CB8AC3E}">
        <p14:creationId xmlns:p14="http://schemas.microsoft.com/office/powerpoint/2010/main" val="7402320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17724</TotalTime>
  <Words>4965</Words>
  <Application>Microsoft Office PowerPoint</Application>
  <PresentationFormat>Widescreen</PresentationFormat>
  <Paragraphs>380</Paragraphs>
  <Slides>41</Slides>
  <Notes>4</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41</vt:i4>
      </vt:variant>
    </vt:vector>
  </HeadingPairs>
  <TitlesOfParts>
    <vt:vector size="52" baseType="lpstr">
      <vt:lpstr>Aharoni</vt:lpstr>
      <vt:lpstr>Arial</vt:lpstr>
      <vt:lpstr>Calibri</vt:lpstr>
      <vt:lpstr>Calibri Light</vt:lpstr>
      <vt:lpstr>Leelawadee UI</vt:lpstr>
      <vt:lpstr>Segoe UI</vt:lpstr>
      <vt:lpstr>Segoe UI Semibold</vt:lpstr>
      <vt:lpstr>Symbol</vt:lpstr>
      <vt:lpstr>Wingdings</vt:lpstr>
      <vt:lpstr>Office Theme</vt:lpstr>
      <vt:lpstr>1_Office Theme</vt:lpstr>
      <vt:lpstr>  Fair Cost of Care in West Sussex </vt:lpstr>
      <vt:lpstr>In this briefing …</vt:lpstr>
      <vt:lpstr>Quick Summary of Briefing 1</vt:lpstr>
      <vt:lpstr>What is the Cost of Care exercise?  </vt:lpstr>
      <vt:lpstr>  What is the West Sussex Market Sustainability Plan?   </vt:lpstr>
      <vt:lpstr>When do we need to complete the cost of care tool?</vt:lpstr>
      <vt:lpstr>How can I get hold of the home care cost tool?</vt:lpstr>
      <vt:lpstr>Cost of Care Frequently Asked Questions</vt:lpstr>
      <vt:lpstr>Index of Questions</vt:lpstr>
      <vt:lpstr>Who is this aimed at?</vt:lpstr>
      <vt:lpstr>What’s the goal of all this?</vt:lpstr>
      <vt:lpstr>How have other providers responded to this? </vt:lpstr>
      <vt:lpstr>Is the cost of care just for providers receiving business from WSCC?</vt:lpstr>
      <vt:lpstr>Is my supported living service in scope? There are a couple of people over 65 living there….</vt:lpstr>
      <vt:lpstr>PowerPoint Presentation</vt:lpstr>
      <vt:lpstr>This is about reducing the price providers can charge, isn’t it? </vt:lpstr>
      <vt:lpstr>Why should we share our costs with the council?</vt:lpstr>
      <vt:lpstr>Shouldn’t I be suspicious of how this data is going to be used?</vt:lpstr>
      <vt:lpstr>How will the data I provide be used by WSCC?</vt:lpstr>
      <vt:lpstr>How could using the cost tool benefit me?</vt:lpstr>
      <vt:lpstr>It looks complicated – looks like I need a  qualification  before I can use it!</vt:lpstr>
      <vt:lpstr>What if I struggle to know how to use the cost tools?</vt:lpstr>
      <vt:lpstr>Laing Buisson - Additional support</vt:lpstr>
      <vt:lpstr>Who needs to complete the information?</vt:lpstr>
      <vt:lpstr>My care business provides care from a single location but to more than one local authority.  How should I treat this in the West Sussex cost of care response? </vt:lpstr>
      <vt:lpstr>PowerPoint Presentation</vt:lpstr>
      <vt:lpstr>I have more than one branch in West Sussex – how should I complete the cost of care spreadsheet?</vt:lpstr>
      <vt:lpstr>What time period should the information I provide relate to?</vt:lpstr>
      <vt:lpstr>PowerPoint Presentation</vt:lpstr>
      <vt:lpstr>Can I just put in general cost information?</vt:lpstr>
      <vt:lpstr>How should I account for PPE costs?   </vt:lpstr>
      <vt:lpstr>Double counting</vt:lpstr>
      <vt:lpstr>What’s the most useful tip for inputting my costs?</vt:lpstr>
      <vt:lpstr>We don’t have a set uplift for weekend rates as staff are paid differently depending on their qualifications. But all staff are paid either 50p or £1 extra per hour at weekend and evenings.   Shall we just use averages based on the total staff uplift?</vt:lpstr>
      <vt:lpstr>We pay for travel differently depending on the situation  e.g. whether staff have company car or their own car.  How can we reflect this in the tool?</vt:lpstr>
      <vt:lpstr>If I submit my costs, will the council start to pay them?</vt:lpstr>
      <vt:lpstr>Valuable Sources of Help and Information 1  General info  </vt:lpstr>
      <vt:lpstr>Valuable Sources of Help and Information 2   Home Care tool   </vt:lpstr>
      <vt:lpstr>PowerPoint Presentation</vt:lpstr>
      <vt:lpstr>For your calendar:  West Sussex Events, guidance and support</vt:lpstr>
      <vt:lpstr>  Fair Cost of Care Support for Care home and Home Care Providers FOR CASCADE   The Care Provider Alliance (CPA) has been tasked by the DHSC to support providers of Care Homes and Home Care to participate in the Fair Cost of Care exercise nationally.   The CPA have been running dedicated workshops for councils and providers to see national tool demos (iESE Care Cubed for Care Homes and the LGA Toolkit for Home Care) and to answer FAQs.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Sustainability and Fair Cost of Care Briefing 1</dc:title>
  <dc:creator>Paul Feven</dc:creator>
  <cp:lastModifiedBy>Paul Feven</cp:lastModifiedBy>
  <cp:revision>36</cp:revision>
  <dcterms:created xsi:type="dcterms:W3CDTF">2022-05-31T17:26:00Z</dcterms:created>
  <dcterms:modified xsi:type="dcterms:W3CDTF">2022-07-11T09:01:55Z</dcterms:modified>
</cp:coreProperties>
</file>